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7" r:id="rId1"/>
  </p:sldMasterIdLst>
  <p:notesMasterIdLst>
    <p:notesMasterId r:id="rId49"/>
  </p:notesMasterIdLst>
  <p:sldIdLst>
    <p:sldId id="339" r:id="rId2"/>
    <p:sldId id="258" r:id="rId3"/>
    <p:sldId id="350" r:id="rId4"/>
    <p:sldId id="771" r:id="rId5"/>
    <p:sldId id="776" r:id="rId6"/>
    <p:sldId id="751" r:id="rId7"/>
    <p:sldId id="256" r:id="rId8"/>
    <p:sldId id="630" r:id="rId9"/>
    <p:sldId id="744" r:id="rId10"/>
    <p:sldId id="745" r:id="rId11"/>
    <p:sldId id="743" r:id="rId12"/>
    <p:sldId id="300" r:id="rId13"/>
    <p:sldId id="740" r:id="rId14"/>
    <p:sldId id="739" r:id="rId15"/>
    <p:sldId id="741" r:id="rId16"/>
    <p:sldId id="742" r:id="rId17"/>
    <p:sldId id="807" r:id="rId18"/>
    <p:sldId id="808" r:id="rId19"/>
    <p:sldId id="809" r:id="rId20"/>
    <p:sldId id="767" r:id="rId21"/>
    <p:sldId id="768" r:id="rId22"/>
    <p:sldId id="752" r:id="rId23"/>
    <p:sldId id="753" r:id="rId24"/>
    <p:sldId id="754" r:id="rId25"/>
    <p:sldId id="755" r:id="rId26"/>
    <p:sldId id="756" r:id="rId27"/>
    <p:sldId id="757" r:id="rId28"/>
    <p:sldId id="758" r:id="rId29"/>
    <p:sldId id="759" r:id="rId30"/>
    <p:sldId id="760" r:id="rId31"/>
    <p:sldId id="761" r:id="rId32"/>
    <p:sldId id="762" r:id="rId33"/>
    <p:sldId id="763" r:id="rId34"/>
    <p:sldId id="617" r:id="rId35"/>
    <p:sldId id="749" r:id="rId36"/>
    <p:sldId id="352" r:id="rId37"/>
    <p:sldId id="764" r:id="rId38"/>
    <p:sldId id="358" r:id="rId39"/>
    <p:sldId id="355" r:id="rId40"/>
    <p:sldId id="774" r:id="rId41"/>
    <p:sldId id="627" r:id="rId42"/>
    <p:sldId id="628" r:id="rId43"/>
    <p:sldId id="626" r:id="rId44"/>
    <p:sldId id="621" r:id="rId45"/>
    <p:sldId id="623" r:id="rId46"/>
    <p:sldId id="765" r:id="rId47"/>
    <p:sldId id="766"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A8756C-6171-4D7F-BE52-FCA22176A8D9}">
          <p14:sldIdLst>
            <p14:sldId id="339"/>
            <p14:sldId id="258"/>
            <p14:sldId id="350"/>
            <p14:sldId id="771"/>
            <p14:sldId id="776"/>
            <p14:sldId id="751"/>
            <p14:sldId id="256"/>
            <p14:sldId id="630"/>
            <p14:sldId id="744"/>
            <p14:sldId id="745"/>
          </p14:sldIdLst>
        </p14:section>
        <p14:section name="Summary Section" id="{A0F6D9A3-7220-4356-82C9-E7D4FF6E8D45}">
          <p14:sldIdLst>
            <p14:sldId id="743"/>
          </p14:sldIdLst>
        </p14:section>
        <p14:section name="London Ambulance System, 1992" id="{CDC7E11C-93B2-41A3-BFAC-A8311304BE4A}">
          <p14:sldIdLst>
            <p14:sldId id="300"/>
          </p14:sldIdLst>
        </p14:section>
        <p14:section name="Mars Climate Orbiter" id="{EECCA5B9-D024-4AD8-BB5C-36D51C402150}">
          <p14:sldIdLst>
            <p14:sldId id="740"/>
          </p14:sldIdLst>
        </p14:section>
        <p14:section name="Therac 25, Medical Linear Accelerator" id="{E507EE13-6761-4686-8A8F-98BA16A85563}">
          <p14:sldIdLst>
            <p14:sldId id="739"/>
          </p14:sldIdLst>
        </p14:section>
        <p14:section name="Target Credit Cards exposed (40 millions cards !)  " id="{5E72CEE0-BCE1-46B4-8389-460F5CCBB158}">
          <p14:sldIdLst>
            <p14:sldId id="741"/>
          </p14:sldIdLst>
        </p14:section>
        <p14:section name="Boeing 737 Grounding" id="{F906AECA-986F-4E66-9545-3285D6A4AF08}">
          <p14:sldIdLst>
            <p14:sldId id="742"/>
            <p14:sldId id="807"/>
            <p14:sldId id="808"/>
            <p14:sldId id="809"/>
            <p14:sldId id="767"/>
            <p14:sldId id="768"/>
            <p14:sldId id="752"/>
            <p14:sldId id="753"/>
            <p14:sldId id="754"/>
            <p14:sldId id="755"/>
            <p14:sldId id="756"/>
            <p14:sldId id="757"/>
            <p14:sldId id="758"/>
            <p14:sldId id="759"/>
            <p14:sldId id="760"/>
            <p14:sldId id="761"/>
            <p14:sldId id="762"/>
            <p14:sldId id="763"/>
            <p14:sldId id="617"/>
            <p14:sldId id="749"/>
            <p14:sldId id="352"/>
            <p14:sldId id="764"/>
            <p14:sldId id="358"/>
            <p14:sldId id="355"/>
            <p14:sldId id="774"/>
            <p14:sldId id="627"/>
            <p14:sldId id="628"/>
            <p14:sldId id="626"/>
            <p14:sldId id="621"/>
            <p14:sldId id="623"/>
            <p14:sldId id="765"/>
            <p14:sldId id="76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8"/>
    <p:restoredTop sz="78607"/>
  </p:normalViewPr>
  <p:slideViewPr>
    <p:cSldViewPr snapToGrid="0" snapToObjects="1">
      <p:cViewPr varScale="1">
        <p:scale>
          <a:sx n="135" d="100"/>
          <a:sy n="135" d="100"/>
        </p:scale>
        <p:origin x="208" y="2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8631B5-F9CA-4EC2-A94D-B087EA4A0805}"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C899948-8873-47E2-A1EF-F378D0758B8E}">
      <dgm:prSet/>
      <dgm:spPr/>
      <dgm:t>
        <a:bodyPr/>
        <a:lstStyle/>
        <a:p>
          <a:pPr>
            <a:defRPr cap="all"/>
          </a:pPr>
          <a:r>
            <a:rPr lang="en-US"/>
            <a:t>Course Logistics</a:t>
          </a:r>
        </a:p>
      </dgm:t>
    </dgm:pt>
    <dgm:pt modelId="{7C895341-857E-4D5A-A5E4-124554A8A23D}" type="parTrans" cxnId="{8491F77B-582C-48D4-95D7-20A97EFB8428}">
      <dgm:prSet/>
      <dgm:spPr/>
      <dgm:t>
        <a:bodyPr/>
        <a:lstStyle/>
        <a:p>
          <a:endParaRPr lang="en-US"/>
        </a:p>
      </dgm:t>
    </dgm:pt>
    <dgm:pt modelId="{8615E1DB-D3DF-4790-A8DB-6A7A2694F09A}" type="sibTrans" cxnId="{8491F77B-582C-48D4-95D7-20A97EFB8428}">
      <dgm:prSet/>
      <dgm:spPr/>
      <dgm:t>
        <a:bodyPr/>
        <a:lstStyle/>
        <a:p>
          <a:endParaRPr lang="en-US"/>
        </a:p>
      </dgm:t>
    </dgm:pt>
    <dgm:pt modelId="{E9B12916-9F87-4E15-B00E-8290A7369FA2}">
      <dgm:prSet/>
      <dgm:spPr/>
      <dgm:t>
        <a:bodyPr/>
        <a:lstStyle/>
        <a:p>
          <a:pPr>
            <a:defRPr cap="all"/>
          </a:pPr>
          <a:r>
            <a:rPr lang="en-US"/>
            <a:t>Introduction to Software Engineering</a:t>
          </a:r>
        </a:p>
      </dgm:t>
    </dgm:pt>
    <dgm:pt modelId="{921F1DEB-06A5-497F-9D2A-CC2B6E32CEFD}" type="parTrans" cxnId="{A7892D77-574E-47C3-97FF-E0B45585CC16}">
      <dgm:prSet/>
      <dgm:spPr/>
      <dgm:t>
        <a:bodyPr/>
        <a:lstStyle/>
        <a:p>
          <a:endParaRPr lang="en-US"/>
        </a:p>
      </dgm:t>
    </dgm:pt>
    <dgm:pt modelId="{952BD52F-F5A1-4296-A5FB-3B408602C9D4}" type="sibTrans" cxnId="{A7892D77-574E-47C3-97FF-E0B45585CC16}">
      <dgm:prSet/>
      <dgm:spPr/>
      <dgm:t>
        <a:bodyPr/>
        <a:lstStyle/>
        <a:p>
          <a:endParaRPr lang="en-US"/>
        </a:p>
      </dgm:t>
    </dgm:pt>
    <dgm:pt modelId="{B63E359C-9306-4E46-8253-026784526F65}" type="pres">
      <dgm:prSet presAssocID="{2E8631B5-F9CA-4EC2-A94D-B087EA4A0805}" presName="root" presStyleCnt="0">
        <dgm:presLayoutVars>
          <dgm:dir/>
          <dgm:resizeHandles val="exact"/>
        </dgm:presLayoutVars>
      </dgm:prSet>
      <dgm:spPr/>
    </dgm:pt>
    <dgm:pt modelId="{3A7225B1-1E62-456B-87AD-D54AA438672D}" type="pres">
      <dgm:prSet presAssocID="{FC899948-8873-47E2-A1EF-F378D0758B8E}" presName="compNode" presStyleCnt="0"/>
      <dgm:spPr/>
    </dgm:pt>
    <dgm:pt modelId="{535AC281-D818-4E14-831B-D03A86FE95DA}" type="pres">
      <dgm:prSet presAssocID="{FC899948-8873-47E2-A1EF-F378D0758B8E}" presName="iconBgRect" presStyleLbl="bgShp" presStyleIdx="0" presStyleCnt="2"/>
      <dgm:spPr/>
    </dgm:pt>
    <dgm:pt modelId="{E570FFB9-5F6C-4090-B44E-318D71201896}" type="pres">
      <dgm:prSet presAssocID="{FC899948-8873-47E2-A1EF-F378D0758B8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1D9B709B-5BF7-4AE8-B604-3A8C84DDFA8D}" type="pres">
      <dgm:prSet presAssocID="{FC899948-8873-47E2-A1EF-F378D0758B8E}" presName="spaceRect" presStyleCnt="0"/>
      <dgm:spPr/>
    </dgm:pt>
    <dgm:pt modelId="{86492E63-4DA4-4792-ACC1-A0694F4A670B}" type="pres">
      <dgm:prSet presAssocID="{FC899948-8873-47E2-A1EF-F378D0758B8E}" presName="textRect" presStyleLbl="revTx" presStyleIdx="0" presStyleCnt="2">
        <dgm:presLayoutVars>
          <dgm:chMax val="1"/>
          <dgm:chPref val="1"/>
        </dgm:presLayoutVars>
      </dgm:prSet>
      <dgm:spPr/>
    </dgm:pt>
    <dgm:pt modelId="{96858D04-81E1-4976-835C-9C41C5BDCBA6}" type="pres">
      <dgm:prSet presAssocID="{8615E1DB-D3DF-4790-A8DB-6A7A2694F09A}" presName="sibTrans" presStyleCnt="0"/>
      <dgm:spPr/>
    </dgm:pt>
    <dgm:pt modelId="{7A2D3225-BFD5-4FB4-B13D-9BE7DEEFCF96}" type="pres">
      <dgm:prSet presAssocID="{E9B12916-9F87-4E15-B00E-8290A7369FA2}" presName="compNode" presStyleCnt="0"/>
      <dgm:spPr/>
    </dgm:pt>
    <dgm:pt modelId="{216C91D0-5C1F-40B2-BD4C-46E6FF54EA15}" type="pres">
      <dgm:prSet presAssocID="{E9B12916-9F87-4E15-B00E-8290A7369FA2}" presName="iconBgRect" presStyleLbl="bgShp" presStyleIdx="1" presStyleCnt="2"/>
      <dgm:spPr/>
    </dgm:pt>
    <dgm:pt modelId="{D2525EA2-1B18-407F-A64D-DB7A52B5454F}" type="pres">
      <dgm:prSet presAssocID="{E9B12916-9F87-4E15-B00E-8290A7369FA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A91E3A6-2FC5-44CF-AF1C-75E4B324F4BF}" type="pres">
      <dgm:prSet presAssocID="{E9B12916-9F87-4E15-B00E-8290A7369FA2}" presName="spaceRect" presStyleCnt="0"/>
      <dgm:spPr/>
    </dgm:pt>
    <dgm:pt modelId="{2AC7345B-EF35-4BC0-8C92-AD17D840A6D4}" type="pres">
      <dgm:prSet presAssocID="{E9B12916-9F87-4E15-B00E-8290A7369FA2}" presName="textRect" presStyleLbl="revTx" presStyleIdx="1" presStyleCnt="2">
        <dgm:presLayoutVars>
          <dgm:chMax val="1"/>
          <dgm:chPref val="1"/>
        </dgm:presLayoutVars>
      </dgm:prSet>
      <dgm:spPr/>
    </dgm:pt>
  </dgm:ptLst>
  <dgm:cxnLst>
    <dgm:cxn modelId="{A7892D77-574E-47C3-97FF-E0B45585CC16}" srcId="{2E8631B5-F9CA-4EC2-A94D-B087EA4A0805}" destId="{E9B12916-9F87-4E15-B00E-8290A7369FA2}" srcOrd="1" destOrd="0" parTransId="{921F1DEB-06A5-497F-9D2A-CC2B6E32CEFD}" sibTransId="{952BD52F-F5A1-4296-A5FB-3B408602C9D4}"/>
    <dgm:cxn modelId="{BDF2D17A-229E-485B-8C8E-545508DD6C01}" type="presOf" srcId="{FC899948-8873-47E2-A1EF-F378D0758B8E}" destId="{86492E63-4DA4-4792-ACC1-A0694F4A670B}" srcOrd="0" destOrd="0" presId="urn:microsoft.com/office/officeart/2018/5/layout/IconCircleLabelList"/>
    <dgm:cxn modelId="{8491F77B-582C-48D4-95D7-20A97EFB8428}" srcId="{2E8631B5-F9CA-4EC2-A94D-B087EA4A0805}" destId="{FC899948-8873-47E2-A1EF-F378D0758B8E}" srcOrd="0" destOrd="0" parTransId="{7C895341-857E-4D5A-A5E4-124554A8A23D}" sibTransId="{8615E1DB-D3DF-4790-A8DB-6A7A2694F09A}"/>
    <dgm:cxn modelId="{18D697C5-9CB0-407D-8EF2-219444ECE864}" type="presOf" srcId="{2E8631B5-F9CA-4EC2-A94D-B087EA4A0805}" destId="{B63E359C-9306-4E46-8253-026784526F65}" srcOrd="0" destOrd="0" presId="urn:microsoft.com/office/officeart/2018/5/layout/IconCircleLabelList"/>
    <dgm:cxn modelId="{FEC606D3-AF7F-4AB7-89C7-54AB3FFC9D6A}" type="presOf" srcId="{E9B12916-9F87-4E15-B00E-8290A7369FA2}" destId="{2AC7345B-EF35-4BC0-8C92-AD17D840A6D4}" srcOrd="0" destOrd="0" presId="urn:microsoft.com/office/officeart/2018/5/layout/IconCircleLabelList"/>
    <dgm:cxn modelId="{DEBFDCBB-5D63-4E29-9619-FBD03E55E0D7}" type="presParOf" srcId="{B63E359C-9306-4E46-8253-026784526F65}" destId="{3A7225B1-1E62-456B-87AD-D54AA438672D}" srcOrd="0" destOrd="0" presId="urn:microsoft.com/office/officeart/2018/5/layout/IconCircleLabelList"/>
    <dgm:cxn modelId="{7E981B14-EC0F-44C8-8E39-C21E2C131BC2}" type="presParOf" srcId="{3A7225B1-1E62-456B-87AD-D54AA438672D}" destId="{535AC281-D818-4E14-831B-D03A86FE95DA}" srcOrd="0" destOrd="0" presId="urn:microsoft.com/office/officeart/2018/5/layout/IconCircleLabelList"/>
    <dgm:cxn modelId="{A0A5DE1E-7D9A-49E7-BC27-27A430367138}" type="presParOf" srcId="{3A7225B1-1E62-456B-87AD-D54AA438672D}" destId="{E570FFB9-5F6C-4090-B44E-318D71201896}" srcOrd="1" destOrd="0" presId="urn:microsoft.com/office/officeart/2018/5/layout/IconCircleLabelList"/>
    <dgm:cxn modelId="{6F6BD803-38FD-45F8-8222-EE029044B86A}" type="presParOf" srcId="{3A7225B1-1E62-456B-87AD-D54AA438672D}" destId="{1D9B709B-5BF7-4AE8-B604-3A8C84DDFA8D}" srcOrd="2" destOrd="0" presId="urn:microsoft.com/office/officeart/2018/5/layout/IconCircleLabelList"/>
    <dgm:cxn modelId="{804EDA15-857F-49B4-B112-FAB0A045DF73}" type="presParOf" srcId="{3A7225B1-1E62-456B-87AD-D54AA438672D}" destId="{86492E63-4DA4-4792-ACC1-A0694F4A670B}" srcOrd="3" destOrd="0" presId="urn:microsoft.com/office/officeart/2018/5/layout/IconCircleLabelList"/>
    <dgm:cxn modelId="{1DAFE76B-80BE-4460-BAE1-0FB52BCC8CD1}" type="presParOf" srcId="{B63E359C-9306-4E46-8253-026784526F65}" destId="{96858D04-81E1-4976-835C-9C41C5BDCBA6}" srcOrd="1" destOrd="0" presId="urn:microsoft.com/office/officeart/2018/5/layout/IconCircleLabelList"/>
    <dgm:cxn modelId="{A5950AAA-D60E-43F8-800F-18F8A398CD75}" type="presParOf" srcId="{B63E359C-9306-4E46-8253-026784526F65}" destId="{7A2D3225-BFD5-4FB4-B13D-9BE7DEEFCF96}" srcOrd="2" destOrd="0" presId="urn:microsoft.com/office/officeart/2018/5/layout/IconCircleLabelList"/>
    <dgm:cxn modelId="{BE3C0820-D65A-4A29-A824-3F5F27BF4374}" type="presParOf" srcId="{7A2D3225-BFD5-4FB4-B13D-9BE7DEEFCF96}" destId="{216C91D0-5C1F-40B2-BD4C-46E6FF54EA15}" srcOrd="0" destOrd="0" presId="urn:microsoft.com/office/officeart/2018/5/layout/IconCircleLabelList"/>
    <dgm:cxn modelId="{C606DED3-A165-4CC1-B359-0D4A78BAD1CF}" type="presParOf" srcId="{7A2D3225-BFD5-4FB4-B13D-9BE7DEEFCF96}" destId="{D2525EA2-1B18-407F-A64D-DB7A52B5454F}" srcOrd="1" destOrd="0" presId="urn:microsoft.com/office/officeart/2018/5/layout/IconCircleLabelList"/>
    <dgm:cxn modelId="{CBF6B831-3EEF-4AB0-B5F1-89FB3C98975C}" type="presParOf" srcId="{7A2D3225-BFD5-4FB4-B13D-9BE7DEEFCF96}" destId="{8A91E3A6-2FC5-44CF-AF1C-75E4B324F4BF}" srcOrd="2" destOrd="0" presId="urn:microsoft.com/office/officeart/2018/5/layout/IconCircleLabelList"/>
    <dgm:cxn modelId="{A84FE92F-01E6-42E5-9E17-20A74375900E}" type="presParOf" srcId="{7A2D3225-BFD5-4FB4-B13D-9BE7DEEFCF96}" destId="{2AC7345B-EF35-4BC0-8C92-AD17D840A6D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A2C7FF-8DAD-4E2C-8F4B-49351732F32A}"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F7B6AD9B-0153-4BD0-97DF-5D183209E433}">
      <dgm:prSet/>
      <dgm:spPr/>
      <dgm:t>
        <a:bodyPr/>
        <a:lstStyle/>
        <a:p>
          <a:r>
            <a:rPr lang="en-US"/>
            <a:t>It is an engineering discipline that is concerned with all aspects of software production </a:t>
          </a:r>
        </a:p>
      </dgm:t>
    </dgm:pt>
    <dgm:pt modelId="{E89DFCDC-208C-4953-9AE3-CDBC632E607D}" type="parTrans" cxnId="{69DEC89B-9826-438F-8585-93FDD4521CFD}">
      <dgm:prSet/>
      <dgm:spPr/>
      <dgm:t>
        <a:bodyPr/>
        <a:lstStyle/>
        <a:p>
          <a:endParaRPr lang="en-US"/>
        </a:p>
      </dgm:t>
    </dgm:pt>
    <dgm:pt modelId="{65F021F2-481A-4BCE-A479-4B60CF5DDECA}" type="sibTrans" cxnId="{69DEC89B-9826-438F-8585-93FDD4521CFD}">
      <dgm:prSet/>
      <dgm:spPr/>
      <dgm:t>
        <a:bodyPr/>
        <a:lstStyle/>
        <a:p>
          <a:endParaRPr lang="en-US"/>
        </a:p>
      </dgm:t>
    </dgm:pt>
    <dgm:pt modelId="{D6450F9B-468A-4754-8651-7666BBA9ADD3}">
      <dgm:prSet/>
      <dgm:spPr/>
      <dgm:t>
        <a:bodyPr/>
        <a:lstStyle/>
        <a:p>
          <a:r>
            <a:rPr lang="en-US" i="1"/>
            <a:t>What kind of constraints do you think you may face in the development of a software as part of a project?</a:t>
          </a:r>
          <a:endParaRPr lang="en-US"/>
        </a:p>
      </dgm:t>
    </dgm:pt>
    <dgm:pt modelId="{B69ED2E5-9C01-43B3-9419-91C09529A0F2}" type="parTrans" cxnId="{B0C344E0-DA1B-4D4D-963B-94CC4A92822F}">
      <dgm:prSet/>
      <dgm:spPr/>
      <dgm:t>
        <a:bodyPr/>
        <a:lstStyle/>
        <a:p>
          <a:endParaRPr lang="en-US"/>
        </a:p>
      </dgm:t>
    </dgm:pt>
    <dgm:pt modelId="{BA156C40-F198-462B-AB4C-E113CC5D26B8}" type="sibTrans" cxnId="{B0C344E0-DA1B-4D4D-963B-94CC4A92822F}">
      <dgm:prSet/>
      <dgm:spPr/>
      <dgm:t>
        <a:bodyPr/>
        <a:lstStyle/>
        <a:p>
          <a:endParaRPr lang="en-US"/>
        </a:p>
      </dgm:t>
    </dgm:pt>
    <dgm:pt modelId="{EE650807-BE7B-4D5E-8907-F81A53836A31}">
      <dgm:prSet/>
      <dgm:spPr/>
      <dgm:t>
        <a:bodyPr/>
        <a:lstStyle/>
        <a:p>
          <a:r>
            <a:rPr lang="en-US"/>
            <a:t>Time, security, communication and financial constraints, among others.</a:t>
          </a:r>
        </a:p>
      </dgm:t>
    </dgm:pt>
    <dgm:pt modelId="{09245002-B4FA-4A70-9476-B8FFB3A01054}" type="parTrans" cxnId="{719AE4B7-3CAA-4CDA-A28B-A93E4D06B282}">
      <dgm:prSet/>
      <dgm:spPr/>
      <dgm:t>
        <a:bodyPr/>
        <a:lstStyle/>
        <a:p>
          <a:endParaRPr lang="en-US"/>
        </a:p>
      </dgm:t>
    </dgm:pt>
    <dgm:pt modelId="{6F402356-9C5D-43B6-A5BC-EA5A08074AAD}" type="sibTrans" cxnId="{719AE4B7-3CAA-4CDA-A28B-A93E4D06B282}">
      <dgm:prSet/>
      <dgm:spPr/>
      <dgm:t>
        <a:bodyPr/>
        <a:lstStyle/>
        <a:p>
          <a:endParaRPr lang="en-US"/>
        </a:p>
      </dgm:t>
    </dgm:pt>
    <dgm:pt modelId="{F5FD3E3E-25ED-884C-A044-5BAFFF16CC3B}" type="pres">
      <dgm:prSet presAssocID="{51A2C7FF-8DAD-4E2C-8F4B-49351732F32A}" presName="Name0" presStyleCnt="0">
        <dgm:presLayoutVars>
          <dgm:dir/>
          <dgm:animLvl val="lvl"/>
          <dgm:resizeHandles val="exact"/>
        </dgm:presLayoutVars>
      </dgm:prSet>
      <dgm:spPr/>
    </dgm:pt>
    <dgm:pt modelId="{C9371B45-8BBE-674B-B288-869C7C265E87}" type="pres">
      <dgm:prSet presAssocID="{D6450F9B-468A-4754-8651-7666BBA9ADD3}" presName="boxAndChildren" presStyleCnt="0"/>
      <dgm:spPr/>
    </dgm:pt>
    <dgm:pt modelId="{6058D6A6-0C41-5043-91BC-25F82B799711}" type="pres">
      <dgm:prSet presAssocID="{D6450F9B-468A-4754-8651-7666BBA9ADD3}" presName="parentTextBox" presStyleLbl="node1" presStyleIdx="0" presStyleCnt="2"/>
      <dgm:spPr/>
    </dgm:pt>
    <dgm:pt modelId="{59CEF8E4-91CD-6B48-9BED-6D566009B703}" type="pres">
      <dgm:prSet presAssocID="{D6450F9B-468A-4754-8651-7666BBA9ADD3}" presName="entireBox" presStyleLbl="node1" presStyleIdx="0" presStyleCnt="2"/>
      <dgm:spPr/>
    </dgm:pt>
    <dgm:pt modelId="{2E97BA80-BBC9-2243-A15A-FA87E9FA0927}" type="pres">
      <dgm:prSet presAssocID="{D6450F9B-468A-4754-8651-7666BBA9ADD3}" presName="descendantBox" presStyleCnt="0"/>
      <dgm:spPr/>
    </dgm:pt>
    <dgm:pt modelId="{6A626659-2078-BF4D-B366-6625F7C00CCA}" type="pres">
      <dgm:prSet presAssocID="{EE650807-BE7B-4D5E-8907-F81A53836A31}" presName="childTextBox" presStyleLbl="fgAccFollowNode1" presStyleIdx="0" presStyleCnt="1">
        <dgm:presLayoutVars>
          <dgm:bulletEnabled val="1"/>
        </dgm:presLayoutVars>
      </dgm:prSet>
      <dgm:spPr/>
    </dgm:pt>
    <dgm:pt modelId="{E60F8177-1F88-D740-9AD0-871D87D1E8DB}" type="pres">
      <dgm:prSet presAssocID="{65F021F2-481A-4BCE-A479-4B60CF5DDECA}" presName="sp" presStyleCnt="0"/>
      <dgm:spPr/>
    </dgm:pt>
    <dgm:pt modelId="{38B1BAD1-763D-434F-A36C-41771750E104}" type="pres">
      <dgm:prSet presAssocID="{F7B6AD9B-0153-4BD0-97DF-5D183209E433}" presName="arrowAndChildren" presStyleCnt="0"/>
      <dgm:spPr/>
    </dgm:pt>
    <dgm:pt modelId="{578D70A9-7E7A-B94C-A740-D2BD39B3311E}" type="pres">
      <dgm:prSet presAssocID="{F7B6AD9B-0153-4BD0-97DF-5D183209E433}" presName="parentTextArrow" presStyleLbl="node1" presStyleIdx="1" presStyleCnt="2"/>
      <dgm:spPr/>
    </dgm:pt>
  </dgm:ptLst>
  <dgm:cxnLst>
    <dgm:cxn modelId="{1C58823E-19A2-7B4E-8C02-083824E537B4}" type="presOf" srcId="{D6450F9B-468A-4754-8651-7666BBA9ADD3}" destId="{59CEF8E4-91CD-6B48-9BED-6D566009B703}" srcOrd="1" destOrd="0" presId="urn:microsoft.com/office/officeart/2005/8/layout/process4"/>
    <dgm:cxn modelId="{CD87265E-595B-2944-A60E-DCFE26568D73}" type="presOf" srcId="{51A2C7FF-8DAD-4E2C-8F4B-49351732F32A}" destId="{F5FD3E3E-25ED-884C-A044-5BAFFF16CC3B}" srcOrd="0" destOrd="0" presId="urn:microsoft.com/office/officeart/2005/8/layout/process4"/>
    <dgm:cxn modelId="{69DEC89B-9826-438F-8585-93FDD4521CFD}" srcId="{51A2C7FF-8DAD-4E2C-8F4B-49351732F32A}" destId="{F7B6AD9B-0153-4BD0-97DF-5D183209E433}" srcOrd="0" destOrd="0" parTransId="{E89DFCDC-208C-4953-9AE3-CDBC632E607D}" sibTransId="{65F021F2-481A-4BCE-A479-4B60CF5DDECA}"/>
    <dgm:cxn modelId="{719AE4B7-3CAA-4CDA-A28B-A93E4D06B282}" srcId="{D6450F9B-468A-4754-8651-7666BBA9ADD3}" destId="{EE650807-BE7B-4D5E-8907-F81A53836A31}" srcOrd="0" destOrd="0" parTransId="{09245002-B4FA-4A70-9476-B8FFB3A01054}" sibTransId="{6F402356-9C5D-43B6-A5BC-EA5A08074AAD}"/>
    <dgm:cxn modelId="{94F4E9C5-A3EA-A641-9D46-E26315D20967}" type="presOf" srcId="{D6450F9B-468A-4754-8651-7666BBA9ADD3}" destId="{6058D6A6-0C41-5043-91BC-25F82B799711}" srcOrd="0" destOrd="0" presId="urn:microsoft.com/office/officeart/2005/8/layout/process4"/>
    <dgm:cxn modelId="{7AF72DD5-657D-6249-ADBF-8CEE2472E410}" type="presOf" srcId="{EE650807-BE7B-4D5E-8907-F81A53836A31}" destId="{6A626659-2078-BF4D-B366-6625F7C00CCA}" srcOrd="0" destOrd="0" presId="urn:microsoft.com/office/officeart/2005/8/layout/process4"/>
    <dgm:cxn modelId="{A10840DB-4755-F44F-A98B-5E17E914941B}" type="presOf" srcId="{F7B6AD9B-0153-4BD0-97DF-5D183209E433}" destId="{578D70A9-7E7A-B94C-A740-D2BD39B3311E}" srcOrd="0" destOrd="0" presId="urn:microsoft.com/office/officeart/2005/8/layout/process4"/>
    <dgm:cxn modelId="{B0C344E0-DA1B-4D4D-963B-94CC4A92822F}" srcId="{51A2C7FF-8DAD-4E2C-8F4B-49351732F32A}" destId="{D6450F9B-468A-4754-8651-7666BBA9ADD3}" srcOrd="1" destOrd="0" parTransId="{B69ED2E5-9C01-43B3-9419-91C09529A0F2}" sibTransId="{BA156C40-F198-462B-AB4C-E113CC5D26B8}"/>
    <dgm:cxn modelId="{27279D2D-D36E-F344-94B3-10BCE71309F1}" type="presParOf" srcId="{F5FD3E3E-25ED-884C-A044-5BAFFF16CC3B}" destId="{C9371B45-8BBE-674B-B288-869C7C265E87}" srcOrd="0" destOrd="0" presId="urn:microsoft.com/office/officeart/2005/8/layout/process4"/>
    <dgm:cxn modelId="{F6358258-147A-194C-B3FA-D74F9BB17D76}" type="presParOf" srcId="{C9371B45-8BBE-674B-B288-869C7C265E87}" destId="{6058D6A6-0C41-5043-91BC-25F82B799711}" srcOrd="0" destOrd="0" presId="urn:microsoft.com/office/officeart/2005/8/layout/process4"/>
    <dgm:cxn modelId="{363EE7E1-73C5-D24A-A611-062322FEB80A}" type="presParOf" srcId="{C9371B45-8BBE-674B-B288-869C7C265E87}" destId="{59CEF8E4-91CD-6B48-9BED-6D566009B703}" srcOrd="1" destOrd="0" presId="urn:microsoft.com/office/officeart/2005/8/layout/process4"/>
    <dgm:cxn modelId="{8AAF57A1-7398-1B48-8778-41A23042990A}" type="presParOf" srcId="{C9371B45-8BBE-674B-B288-869C7C265E87}" destId="{2E97BA80-BBC9-2243-A15A-FA87E9FA0927}" srcOrd="2" destOrd="0" presId="urn:microsoft.com/office/officeart/2005/8/layout/process4"/>
    <dgm:cxn modelId="{43F5E2BD-702B-F849-89F4-DBD4FE643C04}" type="presParOf" srcId="{2E97BA80-BBC9-2243-A15A-FA87E9FA0927}" destId="{6A626659-2078-BF4D-B366-6625F7C00CCA}" srcOrd="0" destOrd="0" presId="urn:microsoft.com/office/officeart/2005/8/layout/process4"/>
    <dgm:cxn modelId="{E89E3D23-2DAC-174A-8A2A-0388B8817833}" type="presParOf" srcId="{F5FD3E3E-25ED-884C-A044-5BAFFF16CC3B}" destId="{E60F8177-1F88-D740-9AD0-871D87D1E8DB}" srcOrd="1" destOrd="0" presId="urn:microsoft.com/office/officeart/2005/8/layout/process4"/>
    <dgm:cxn modelId="{B5E1EF81-CE76-754D-97FD-692018FFBD10}" type="presParOf" srcId="{F5FD3E3E-25ED-884C-A044-5BAFFF16CC3B}" destId="{38B1BAD1-763D-434F-A36C-41771750E104}" srcOrd="2" destOrd="0" presId="urn:microsoft.com/office/officeart/2005/8/layout/process4"/>
    <dgm:cxn modelId="{79B3BF25-810B-E34A-BB84-24FAF31CEF95}" type="presParOf" srcId="{38B1BAD1-763D-434F-A36C-41771750E104}" destId="{578D70A9-7E7A-B94C-A740-D2BD39B3311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AC281-D818-4E14-831B-D03A86FE95DA}">
      <dsp:nvSpPr>
        <dsp:cNvPr id="0" name=""/>
        <dsp:cNvSpPr/>
      </dsp:nvSpPr>
      <dsp:spPr>
        <a:xfrm>
          <a:off x="2250914" y="296402"/>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0FFB9-5F6C-4090-B44E-318D71201896}">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492E63-4DA4-4792-ACC1-A0694F4A670B}">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Course Logistics</a:t>
          </a:r>
        </a:p>
      </dsp:txBody>
      <dsp:txXfrm>
        <a:off x="1548914" y="3176402"/>
        <a:ext cx="3600000" cy="720000"/>
      </dsp:txXfrm>
    </dsp:sp>
    <dsp:sp modelId="{216C91D0-5C1F-40B2-BD4C-46E6FF54EA15}">
      <dsp:nvSpPr>
        <dsp:cNvPr id="0" name=""/>
        <dsp:cNvSpPr/>
      </dsp:nvSpPr>
      <dsp:spPr>
        <a:xfrm>
          <a:off x="6480914" y="296402"/>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525EA2-1B18-407F-A64D-DB7A52B5454F}">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C7345B-EF35-4BC0-8C92-AD17D840A6D4}">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Introduction to Software Engineering</a:t>
          </a:r>
        </a:p>
      </dsp:txBody>
      <dsp:txXfrm>
        <a:off x="5778914" y="3176402"/>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EF8E4-91CD-6B48-9BED-6D566009B703}">
      <dsp:nvSpPr>
        <dsp:cNvPr id="0" name=""/>
        <dsp:cNvSpPr/>
      </dsp:nvSpPr>
      <dsp:spPr>
        <a:xfrm>
          <a:off x="0" y="3291729"/>
          <a:ext cx="6666833" cy="215973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i="1" kern="1200"/>
            <a:t>What kind of constraints do you think you may face in the development of a software as part of a project?</a:t>
          </a:r>
          <a:endParaRPr lang="en-US" sz="2200" kern="1200"/>
        </a:p>
      </dsp:txBody>
      <dsp:txXfrm>
        <a:off x="0" y="3291729"/>
        <a:ext cx="6666833" cy="1166254"/>
      </dsp:txXfrm>
    </dsp:sp>
    <dsp:sp modelId="{6A626659-2078-BF4D-B366-6625F7C00CCA}">
      <dsp:nvSpPr>
        <dsp:cNvPr id="0" name=""/>
        <dsp:cNvSpPr/>
      </dsp:nvSpPr>
      <dsp:spPr>
        <a:xfrm>
          <a:off x="0" y="4414789"/>
          <a:ext cx="6666833" cy="993476"/>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en-US" sz="3200" kern="1200"/>
            <a:t>Time, security, communication and financial constraints, among others.</a:t>
          </a:r>
        </a:p>
      </dsp:txBody>
      <dsp:txXfrm>
        <a:off x="0" y="4414789"/>
        <a:ext cx="6666833" cy="993476"/>
      </dsp:txXfrm>
    </dsp:sp>
    <dsp:sp modelId="{578D70A9-7E7A-B94C-A740-D2BD39B3311E}">
      <dsp:nvSpPr>
        <dsp:cNvPr id="0" name=""/>
        <dsp:cNvSpPr/>
      </dsp:nvSpPr>
      <dsp:spPr>
        <a:xfrm rot="10800000">
          <a:off x="0" y="2459"/>
          <a:ext cx="6666833" cy="3321666"/>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It is an engineering discipline that is concerned with all aspects of software production </a:t>
          </a:r>
        </a:p>
      </dsp:txBody>
      <dsp:txXfrm rot="10800000">
        <a:off x="0" y="2459"/>
        <a:ext cx="6666833" cy="215831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594B4-488C-1D4D-9D01-18FDF3232C7B}" type="datetimeFigureOut">
              <a:rPr lang="en-US" smtClean="0"/>
              <a:t>6/3/25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19D3B-3BB9-F24B-A943-E16822E4BADC}" type="slidenum">
              <a:rPr lang="en-US" smtClean="0"/>
              <a:t>‹#›</a:t>
            </a:fld>
            <a:endParaRPr lang="en-US"/>
          </a:p>
        </p:txBody>
      </p:sp>
    </p:spTree>
    <p:extLst>
      <p:ext uri="{BB962C8B-B14F-4D97-AF65-F5344CB8AC3E}">
        <p14:creationId xmlns:p14="http://schemas.microsoft.com/office/powerpoint/2010/main" val="1913611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1</a:t>
            </a:fld>
            <a:endParaRPr lang="en-US"/>
          </a:p>
        </p:txBody>
      </p:sp>
    </p:spTree>
    <p:extLst>
      <p:ext uri="{BB962C8B-B14F-4D97-AF65-F5344CB8AC3E}">
        <p14:creationId xmlns:p14="http://schemas.microsoft.com/office/powerpoint/2010/main" val="348288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learn about each of these roles and responsibilities as we progress in the course. Moreover, I made some short videos available for you to familiarize yourself with such responsibilities.</a:t>
            </a:r>
          </a:p>
          <a:p>
            <a:endParaRPr lang="en-GB" dirty="0"/>
          </a:p>
          <a:p>
            <a:r>
              <a:rPr lang="en-GB" dirty="0"/>
              <a:t>Software engineers must behave in an honest and respectful manner if they are to be respected as professionals.</a:t>
            </a:r>
          </a:p>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35</a:t>
            </a:fld>
            <a:endParaRPr lang="en-US"/>
          </a:p>
        </p:txBody>
      </p:sp>
    </p:spTree>
    <p:extLst>
      <p:ext uri="{BB962C8B-B14F-4D97-AF65-F5344CB8AC3E}">
        <p14:creationId xmlns:p14="http://schemas.microsoft.com/office/powerpoint/2010/main" val="2789713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By the end of this semester, you will be able to:</a:t>
            </a:r>
          </a:p>
          <a:p>
            <a:pPr marL="171450" indent="-171450">
              <a:buFont typeface="Arial" panose="020B0604020202020204" pitchFamily="34" charset="0"/>
              <a:buChar char="•"/>
            </a:pPr>
            <a:r>
              <a:rPr lang="en-US" sz="1200" dirty="0"/>
              <a:t>Compare different software process models and choose an appropriate one to use to build a certain system</a:t>
            </a:r>
          </a:p>
          <a:p>
            <a:pPr marL="171450" indent="-171450">
              <a:buFont typeface="Arial" panose="020B0604020202020204" pitchFamily="34" charset="0"/>
              <a:buChar char="•"/>
            </a:pPr>
            <a:r>
              <a:rPr lang="en-US" sz="1200" dirty="0"/>
              <a:t>Collect and analyze the requirements and specifications for a software system. </a:t>
            </a:r>
          </a:p>
          <a:p>
            <a:pPr marL="171450" indent="-171450">
              <a:buFont typeface="Arial" panose="020B0604020202020204" pitchFamily="34" charset="0"/>
              <a:buChar char="•"/>
            </a:pPr>
            <a:r>
              <a:rPr lang="en-US" sz="1200" dirty="0"/>
              <a:t>Represent structural and behavioral aspects of a system through modelling. </a:t>
            </a:r>
          </a:p>
          <a:p>
            <a:pPr marL="171450" indent="-171450">
              <a:buFont typeface="Arial" panose="020B0604020202020204" pitchFamily="34" charset="0"/>
              <a:buChar char="•"/>
            </a:pPr>
            <a:r>
              <a:rPr lang="en-US" sz="1200" dirty="0"/>
              <a:t>Apply effective project management techniques like scheduling and risk management. </a:t>
            </a:r>
          </a:p>
          <a:p>
            <a:pPr marL="171450" indent="-171450">
              <a:buFont typeface="Arial" panose="020B0604020202020204" pitchFamily="34" charset="0"/>
              <a:buChar char="•"/>
            </a:pPr>
            <a:r>
              <a:rPr lang="en-US" sz="1200" dirty="0"/>
              <a:t>Apply effective quality assurance and maintainability principles. </a:t>
            </a:r>
          </a:p>
          <a:p>
            <a:pPr marL="171450" indent="-171450">
              <a:buFont typeface="Arial" panose="020B0604020202020204" pitchFamily="34" charset="0"/>
              <a:buChar char="•"/>
            </a:pPr>
            <a:r>
              <a:rPr lang="en-US" sz="1200" dirty="0"/>
              <a:t>Experience the application of software engineering principles and techniques in a team setting via the group project.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36</a:t>
            </a:fld>
            <a:endParaRPr lang="en-US"/>
          </a:p>
        </p:txBody>
      </p:sp>
    </p:spTree>
    <p:extLst>
      <p:ext uri="{BB962C8B-B14F-4D97-AF65-F5344CB8AC3E}">
        <p14:creationId xmlns:p14="http://schemas.microsoft.com/office/powerpoint/2010/main" val="187576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38</a:t>
            </a:fld>
            <a:endParaRPr lang="en-US"/>
          </a:p>
        </p:txBody>
      </p:sp>
    </p:spTree>
    <p:extLst>
      <p:ext uri="{BB962C8B-B14F-4D97-AF65-F5344CB8AC3E}">
        <p14:creationId xmlns:p14="http://schemas.microsoft.com/office/powerpoint/2010/main" val="150062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Attendance for this course is mandatory. Every absence needs to be agreed upon with me prior to class.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Class Participation: </a:t>
            </a:r>
            <a:r>
              <a:rPr lang="en-US" sz="1200" kern="1200" dirty="0">
                <a:solidFill>
                  <a:schemeClr val="tx1"/>
                </a:solidFill>
                <a:effectLst/>
                <a:latin typeface="+mn-lt"/>
                <a:ea typeface="+mn-ea"/>
                <a:cs typeface="+mn-cs"/>
              </a:rPr>
              <a:t>Students are encouraged and expected to be active participants in class discussions and activities.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Class exercises</a:t>
            </a:r>
            <a:r>
              <a:rPr lang="en-US" sz="1200" kern="1200" dirty="0">
                <a:solidFill>
                  <a:schemeClr val="tx1"/>
                </a:solidFill>
                <a:effectLst/>
                <a:latin typeface="+mn-lt"/>
                <a:ea typeface="+mn-ea"/>
                <a:cs typeface="+mn-cs"/>
              </a:rPr>
              <a:t>: Many class discussions will be interactive via hands-on sessions where the students work in groups to solve a given problem/exercise.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crucial to interact with  each other respectfully - in and outside the classroom.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Assignments: assess your grasp of different concepts  and methods</a:t>
            </a:r>
          </a:p>
          <a:p>
            <a:endParaRPr lang="en-US" dirty="0"/>
          </a:p>
          <a:p>
            <a:r>
              <a:rPr lang="en-US" dirty="0"/>
              <a:t>The exams dates are there so keep them in mind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effectLst/>
            </a:endParaRPr>
          </a:p>
        </p:txBody>
      </p:sp>
      <p:sp>
        <p:nvSpPr>
          <p:cNvPr id="4" name="Slide Number Placeholder 3"/>
          <p:cNvSpPr>
            <a:spLocks noGrp="1"/>
          </p:cNvSpPr>
          <p:nvPr>
            <p:ph type="sldNum" sz="quarter" idx="5"/>
          </p:nvPr>
        </p:nvSpPr>
        <p:spPr/>
        <p:txBody>
          <a:bodyPr/>
          <a:lstStyle/>
          <a:p>
            <a:fld id="{DEB19D3B-3BB9-F24B-A943-E16822E4BADC}" type="slidenum">
              <a:rPr lang="en-US" smtClean="0"/>
              <a:t>39</a:t>
            </a:fld>
            <a:endParaRPr lang="en-US"/>
          </a:p>
        </p:txBody>
      </p:sp>
    </p:spTree>
    <p:extLst>
      <p:ext uri="{BB962C8B-B14F-4D97-AF65-F5344CB8AC3E}">
        <p14:creationId xmlns:p14="http://schemas.microsoft.com/office/powerpoint/2010/main" val="4055243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40</a:t>
            </a:fld>
            <a:endParaRPr lang="en-US"/>
          </a:p>
        </p:txBody>
      </p:sp>
    </p:spTree>
    <p:extLst>
      <p:ext uri="{BB962C8B-B14F-4D97-AF65-F5344CB8AC3E}">
        <p14:creationId xmlns:p14="http://schemas.microsoft.com/office/powerpoint/2010/main" val="1574384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deduction or the assignment grade, whichever is higher, for first timers.</a:t>
            </a:r>
          </a:p>
          <a:p>
            <a:r>
              <a:rPr lang="en-US" dirty="0"/>
              <a:t>Formal hearing resulting in failing the course, for second timers.</a:t>
            </a:r>
          </a:p>
          <a:p>
            <a:r>
              <a:rPr lang="en-US" dirty="0"/>
              <a:t>Suspended for a semester, for third or more timers in addition to failing the course.</a:t>
            </a:r>
          </a:p>
        </p:txBody>
      </p:sp>
      <p:sp>
        <p:nvSpPr>
          <p:cNvPr id="4" name="Slide Number Placeholder 3"/>
          <p:cNvSpPr>
            <a:spLocks noGrp="1"/>
          </p:cNvSpPr>
          <p:nvPr>
            <p:ph type="sldNum" sz="quarter" idx="5"/>
          </p:nvPr>
        </p:nvSpPr>
        <p:spPr/>
        <p:txBody>
          <a:bodyPr/>
          <a:lstStyle/>
          <a:p>
            <a:fld id="{DEB19D3B-3BB9-F24B-A943-E16822E4BADC}" type="slidenum">
              <a:rPr lang="en-US" smtClean="0"/>
              <a:t>41</a:t>
            </a:fld>
            <a:endParaRPr lang="en-US"/>
          </a:p>
        </p:txBody>
      </p:sp>
    </p:spTree>
    <p:extLst>
      <p:ext uri="{BB962C8B-B14F-4D97-AF65-F5344CB8AC3E}">
        <p14:creationId xmlns:p14="http://schemas.microsoft.com/office/powerpoint/2010/main" val="354192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42</a:t>
            </a:fld>
            <a:endParaRPr lang="en-US"/>
          </a:p>
        </p:txBody>
      </p:sp>
    </p:spTree>
    <p:extLst>
      <p:ext uri="{BB962C8B-B14F-4D97-AF65-F5344CB8AC3E}">
        <p14:creationId xmlns:p14="http://schemas.microsoft.com/office/powerpoint/2010/main" val="3258550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44</a:t>
            </a:fld>
            <a:endParaRPr lang="en-US"/>
          </a:p>
        </p:txBody>
      </p:sp>
    </p:spTree>
    <p:extLst>
      <p:ext uri="{BB962C8B-B14F-4D97-AF65-F5344CB8AC3E}">
        <p14:creationId xmlns:p14="http://schemas.microsoft.com/office/powerpoint/2010/main" val="212031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go over the course logistics and introduce you to SE</a:t>
            </a:r>
          </a:p>
        </p:txBody>
      </p:sp>
      <p:sp>
        <p:nvSpPr>
          <p:cNvPr id="4" name="Slide Number Placeholder 3"/>
          <p:cNvSpPr>
            <a:spLocks noGrp="1"/>
          </p:cNvSpPr>
          <p:nvPr>
            <p:ph type="sldNum" sz="quarter" idx="5"/>
          </p:nvPr>
        </p:nvSpPr>
        <p:spPr/>
        <p:txBody>
          <a:bodyPr/>
          <a:lstStyle/>
          <a:p>
            <a:fld id="{DEB19D3B-3BB9-F24B-A943-E16822E4BADC}" type="slidenum">
              <a:rPr lang="en-US" smtClean="0"/>
              <a:t>2</a:t>
            </a:fld>
            <a:endParaRPr lang="en-US"/>
          </a:p>
        </p:txBody>
      </p:sp>
    </p:spTree>
    <p:extLst>
      <p:ext uri="{BB962C8B-B14F-4D97-AF65-F5344CB8AC3E}">
        <p14:creationId xmlns:p14="http://schemas.microsoft.com/office/powerpoint/2010/main" val="323451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3</a:t>
            </a:fld>
            <a:endParaRPr lang="en-US"/>
          </a:p>
        </p:txBody>
      </p:sp>
    </p:spTree>
    <p:extLst>
      <p:ext uri="{BB962C8B-B14F-4D97-AF65-F5344CB8AC3E}">
        <p14:creationId xmlns:p14="http://schemas.microsoft.com/office/powerpoint/2010/main" val="289251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9</a:t>
            </a:fld>
            <a:endParaRPr lang="en-US"/>
          </a:p>
        </p:txBody>
      </p:sp>
    </p:spTree>
    <p:extLst>
      <p:ext uri="{BB962C8B-B14F-4D97-AF65-F5344CB8AC3E}">
        <p14:creationId xmlns:p14="http://schemas.microsoft.com/office/powerpoint/2010/main" val="1654256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Mars Climate Orbiter [BLF99]: This was one of two NASA spacecrafts in the Mars Surveyor '98 program. The mission failed because of software “</a:t>
            </a:r>
            <a:r>
              <a:rPr lang="en-US" sz="1200" i="1" kern="1200" dirty="0">
                <a:solidFill>
                  <a:schemeClr val="tx1"/>
                </a:solidFill>
                <a:effectLst/>
                <a:latin typeface="Arial" charset="0"/>
                <a:ea typeface="+mn-ea"/>
                <a:cs typeface="+mn-cs"/>
              </a:rPr>
              <a:t>interoperability”</a:t>
            </a:r>
            <a:r>
              <a:rPr lang="en-US" sz="1200" kern="1200" dirty="0">
                <a:solidFill>
                  <a:schemeClr val="tx1"/>
                </a:solidFill>
                <a:effectLst/>
                <a:latin typeface="Arial" charset="0"/>
                <a:ea typeface="+mn-ea"/>
                <a:cs typeface="+mn-cs"/>
              </a:rPr>
              <a:t> issue. The craft drifted off course during its voyage and entered a much lower orbit than planned, and was destroyed by atmospheric friction. The metric/imperial mix-up which destroyed the craft was caused by a software error back on Earth.. </a:t>
            </a:r>
            <a:r>
              <a:rPr lang="en-US" sz="1200" dirty="0"/>
              <a:t>Ground software used English units, flight software used metric units – caused position calculation error – both developed by different companies.  </a:t>
            </a:r>
            <a:r>
              <a:rPr lang="en-US" sz="1200" kern="1200" dirty="0">
                <a:solidFill>
                  <a:schemeClr val="tx1"/>
                </a:solidFill>
                <a:effectLst/>
                <a:latin typeface="Arial" charset="0"/>
                <a:ea typeface="+mn-ea"/>
                <a:cs typeface="+mn-cs"/>
              </a:rPr>
              <a:t>350 million dollars loss and 3.5 years loss of time..</a:t>
            </a:r>
          </a:p>
          <a:p>
            <a:endParaRPr lang="en-US" dirty="0"/>
          </a:p>
        </p:txBody>
      </p:sp>
      <p:sp>
        <p:nvSpPr>
          <p:cNvPr id="4" name="Slide Number Placeholder 3"/>
          <p:cNvSpPr>
            <a:spLocks noGrp="1"/>
          </p:cNvSpPr>
          <p:nvPr>
            <p:ph type="sldNum" sz="quarter" idx="5"/>
          </p:nvPr>
        </p:nvSpPr>
        <p:spPr/>
        <p:txBody>
          <a:bodyPr/>
          <a:lstStyle/>
          <a:p>
            <a:pPr>
              <a:defRPr/>
            </a:pPr>
            <a:fld id="{CF9DD50A-DFE6-4083-B103-2DE8F64842FC}" type="slidenum">
              <a:rPr lang="en-US" smtClean="0"/>
              <a:pPr>
                <a:defRPr/>
              </a:pPr>
              <a:t>13</a:t>
            </a:fld>
            <a:endParaRPr lang="en-US"/>
          </a:p>
        </p:txBody>
      </p:sp>
    </p:spTree>
    <p:extLst>
      <p:ext uri="{BB962C8B-B14F-4D97-AF65-F5344CB8AC3E}">
        <p14:creationId xmlns:p14="http://schemas.microsoft.com/office/powerpoint/2010/main" val="1879649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 The Medical Linear accelerator [LT93]: This was a radiation therapy machine. It was involved with at least six accidents between 1985 and 1987, in which patients were given massive overdoses of radiation, approximately 100 times the intended dose. Three of the six patients died as a direct consequence. These accidents highlighted the dangers of software control of “</a:t>
            </a:r>
            <a:r>
              <a:rPr lang="en-US" sz="1200" i="1" kern="1200" dirty="0">
                <a:solidFill>
                  <a:schemeClr val="tx1"/>
                </a:solidFill>
                <a:effectLst/>
                <a:latin typeface="Arial" charset="0"/>
                <a:ea typeface="+mn-ea"/>
                <a:cs typeface="+mn-cs"/>
              </a:rPr>
              <a:t>safety”</a:t>
            </a:r>
            <a:r>
              <a:rPr lang="en-US" sz="1200" kern="1200" dirty="0">
                <a:solidFill>
                  <a:schemeClr val="tx1"/>
                </a:solidFill>
                <a:effectLst/>
                <a:latin typeface="Arial" charset="0"/>
                <a:ea typeface="+mn-ea"/>
                <a:cs typeface="+mn-cs"/>
              </a:rPr>
              <a:t>-critical systems, and they have become a standard case study in health informatics.</a:t>
            </a:r>
          </a:p>
          <a:p>
            <a:pPr eaLnBrk="1" hangingPunct="1">
              <a:lnSpc>
                <a:spcPct val="90000"/>
              </a:lnSpc>
            </a:pPr>
            <a:r>
              <a:rPr lang="en-US" sz="1200" dirty="0"/>
              <a:t>Software was developed by a single person, using PDP 11 assembly language, over a period of several years. </a:t>
            </a:r>
          </a:p>
          <a:p>
            <a:pPr marL="0" indent="0" eaLnBrk="1" hangingPunct="1">
              <a:lnSpc>
                <a:spcPct val="90000"/>
              </a:lnSpc>
              <a:buNone/>
            </a:pPr>
            <a:endParaRPr lang="en-US" sz="1200" dirty="0"/>
          </a:p>
          <a:p>
            <a:pPr eaLnBrk="1" hangingPunct="1">
              <a:lnSpc>
                <a:spcPct val="90000"/>
              </a:lnSpc>
            </a:pPr>
            <a:r>
              <a:rPr lang="en-US" sz="1200" dirty="0"/>
              <a:t>The software "evolved" from the Therac-6 software, which was started in 1972.</a:t>
            </a:r>
          </a:p>
          <a:p>
            <a:pPr marL="0" indent="0" eaLnBrk="1" hangingPunct="1">
              <a:lnSpc>
                <a:spcPct val="90000"/>
              </a:lnSpc>
              <a:buNone/>
            </a:pPr>
            <a:endParaRPr lang="en-US" sz="1200" dirty="0"/>
          </a:p>
          <a:p>
            <a:pPr eaLnBrk="1" hangingPunct="1">
              <a:lnSpc>
                <a:spcPct val="90000"/>
              </a:lnSpc>
            </a:pPr>
            <a:r>
              <a:rPr lang="en-US" sz="1200" dirty="0"/>
              <a:t>The "program structure and certain subroutines were carried over to the Therac-25 around 1976." </a:t>
            </a:r>
          </a:p>
          <a:p>
            <a:pPr marL="0" indent="0" eaLnBrk="1" hangingPunct="1">
              <a:lnSpc>
                <a:spcPct val="90000"/>
              </a:lnSpc>
              <a:buNone/>
            </a:pPr>
            <a:endParaRPr lang="en-US" sz="1200" dirty="0"/>
          </a:p>
          <a:p>
            <a:pPr eaLnBrk="1" hangingPunct="1">
              <a:lnSpc>
                <a:spcPct val="90000"/>
              </a:lnSpc>
            </a:pPr>
            <a:r>
              <a:rPr lang="en-US" sz="1200" dirty="0"/>
              <a:t>It appears that unit and software testing was minimal, with most effort directed at the integrated system test. </a:t>
            </a:r>
          </a:p>
          <a:p>
            <a:endParaRPr lang="en-US" dirty="0"/>
          </a:p>
        </p:txBody>
      </p:sp>
      <p:sp>
        <p:nvSpPr>
          <p:cNvPr id="4" name="Slide Number Placeholder 3"/>
          <p:cNvSpPr>
            <a:spLocks noGrp="1"/>
          </p:cNvSpPr>
          <p:nvPr>
            <p:ph type="sldNum" sz="quarter" idx="5"/>
          </p:nvPr>
        </p:nvSpPr>
        <p:spPr/>
        <p:txBody>
          <a:bodyPr/>
          <a:lstStyle/>
          <a:p>
            <a:pPr>
              <a:defRPr/>
            </a:pPr>
            <a:fld id="{CF9DD50A-DFE6-4083-B103-2DE8F64842FC}" type="slidenum">
              <a:rPr lang="en-US" smtClean="0"/>
              <a:pPr>
                <a:defRPr/>
              </a:pPr>
              <a:t>14</a:t>
            </a:fld>
            <a:endParaRPr lang="en-US"/>
          </a:p>
        </p:txBody>
      </p:sp>
    </p:spTree>
    <p:extLst>
      <p:ext uri="{BB962C8B-B14F-4D97-AF65-F5344CB8AC3E}">
        <p14:creationId xmlns:p14="http://schemas.microsoft.com/office/powerpoint/2010/main" val="390694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t>Target’s systems were compromised by a stolen password</a:t>
            </a:r>
          </a:p>
          <a:p>
            <a:pPr lvl="1"/>
            <a:r>
              <a:rPr lang="en-US" sz="2000" dirty="0"/>
              <a:t>An HVAC company had access to their networks in order to monitor the systems</a:t>
            </a:r>
          </a:p>
          <a:p>
            <a:pPr lvl="1"/>
            <a:r>
              <a:rPr lang="en-US" sz="2000" dirty="0"/>
              <a:t>This company was actually a Pittsburgh company …</a:t>
            </a:r>
          </a:p>
          <a:p>
            <a:r>
              <a:rPr lang="en-US" sz="2200" dirty="0"/>
              <a:t>The perpetrators were then able to legitimately gain access to the systems</a:t>
            </a:r>
          </a:p>
          <a:p>
            <a:r>
              <a:rPr lang="en-US" sz="2200" dirty="0"/>
              <a:t>They installed malware on the Point of Sale (POS) systems</a:t>
            </a:r>
          </a:p>
          <a:p>
            <a:r>
              <a:rPr lang="en-US" sz="2200" dirty="0"/>
              <a:t>The malware was able to steal 40 million credit cards in 2 ½ weeks</a:t>
            </a:r>
          </a:p>
          <a:p>
            <a:endParaRPr lang="en-US" dirty="0"/>
          </a:p>
        </p:txBody>
      </p:sp>
      <p:sp>
        <p:nvSpPr>
          <p:cNvPr id="4" name="Slide Number Placeholder 3"/>
          <p:cNvSpPr>
            <a:spLocks noGrp="1"/>
          </p:cNvSpPr>
          <p:nvPr>
            <p:ph type="sldNum" sz="quarter" idx="5"/>
          </p:nvPr>
        </p:nvSpPr>
        <p:spPr/>
        <p:txBody>
          <a:bodyPr/>
          <a:lstStyle/>
          <a:p>
            <a:pPr>
              <a:defRPr/>
            </a:pPr>
            <a:fld id="{CF9DD50A-DFE6-4083-B103-2DE8F64842FC}" type="slidenum">
              <a:rPr lang="en-US" smtClean="0"/>
              <a:pPr>
                <a:defRPr/>
              </a:pPr>
              <a:t>15</a:t>
            </a:fld>
            <a:endParaRPr lang="en-US"/>
          </a:p>
        </p:txBody>
      </p:sp>
    </p:spTree>
    <p:extLst>
      <p:ext uri="{BB962C8B-B14F-4D97-AF65-F5344CB8AC3E}">
        <p14:creationId xmlns:p14="http://schemas.microsoft.com/office/powerpoint/2010/main" val="4100413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22</a:t>
            </a:fld>
            <a:endParaRPr lang="en-US"/>
          </a:p>
        </p:txBody>
      </p:sp>
    </p:spTree>
    <p:extLst>
      <p:ext uri="{BB962C8B-B14F-4D97-AF65-F5344CB8AC3E}">
        <p14:creationId xmlns:p14="http://schemas.microsoft.com/office/powerpoint/2010/main" val="66832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34</a:t>
            </a:fld>
            <a:endParaRPr lang="en-US"/>
          </a:p>
        </p:txBody>
      </p:sp>
    </p:spTree>
    <p:extLst>
      <p:ext uri="{BB962C8B-B14F-4D97-AF65-F5344CB8AC3E}">
        <p14:creationId xmlns:p14="http://schemas.microsoft.com/office/powerpoint/2010/main" val="362370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C1208C-9ECE-4A1F-B0F7-FD371A699F91}" type="datetimeFigureOut">
              <a:rPr lang="en-US" smtClean="0"/>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2348021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C1208C-9ECE-4A1F-B0F7-FD371A699F91}" type="datetimeFigureOut">
              <a:rPr lang="en-US" smtClean="0"/>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3522215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C1208C-9ECE-4A1F-B0F7-FD371A699F91}" type="datetimeFigureOut">
              <a:rPr lang="en-US" smtClean="0"/>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3504251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92687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C1208C-9ECE-4A1F-B0F7-FD371A699F91}" type="datetimeFigureOut">
              <a:rPr lang="en-US" smtClean="0"/>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9779-6441-4032-BB36-102252A8A17F}" type="slidenum">
              <a:rPr lang="en-US" smtClean="0"/>
              <a:t>‹#›</a:t>
            </a:fld>
            <a:endParaRPr lang="en-US"/>
          </a:p>
        </p:txBody>
      </p:sp>
      <p:pic>
        <p:nvPicPr>
          <p:cNvPr id="7" name="Picture 2" descr="Free High-Quality Boston University logo Jpg for Creative Design">
            <a:extLst>
              <a:ext uri="{FF2B5EF4-FFF2-40B4-BE49-F238E27FC236}">
                <a16:creationId xmlns:a16="http://schemas.microsoft.com/office/drawing/2014/main" id="{965EFA6C-DF10-2181-D3D2-B7706AFD1F8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890" t="34564" r="17570" b="34600"/>
          <a:stretch>
            <a:fillRect/>
          </a:stretch>
        </p:blipFill>
        <p:spPr bwMode="auto">
          <a:xfrm>
            <a:off x="10942161" y="86632"/>
            <a:ext cx="1165783" cy="55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98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C1208C-9ECE-4A1F-B0F7-FD371A699F91}" type="datetimeFigureOut">
              <a:rPr lang="en-US" smtClean="0"/>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234233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C1208C-9ECE-4A1F-B0F7-FD371A699F91}" type="datetimeFigureOut">
              <a:rPr lang="en-US" smtClean="0"/>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24807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C1208C-9ECE-4A1F-B0F7-FD371A699F91}" type="datetimeFigureOut">
              <a:rPr lang="en-US" smtClean="0"/>
              <a:t>6/3/25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3974895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C1208C-9ECE-4A1F-B0F7-FD371A699F91}" type="datetimeFigureOut">
              <a:rPr lang="en-US" smtClean="0"/>
              <a:t>6/3/25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2976397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C1208C-9ECE-4A1F-B0F7-FD371A699F91}" type="datetimeFigureOut">
              <a:rPr lang="en-US" smtClean="0"/>
              <a:t>6/3/25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1261782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C1208C-9ECE-4A1F-B0F7-FD371A699F91}" type="datetimeFigureOut">
              <a:rPr lang="en-US" smtClean="0"/>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267998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C1208C-9ECE-4A1F-B0F7-FD371A699F91}" type="datetimeFigureOut">
              <a:rPr lang="en-US" smtClean="0"/>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9779-6441-4032-BB36-102252A8A17F}" type="slidenum">
              <a:rPr lang="en-US" smtClean="0"/>
              <a:t>‹#›</a:t>
            </a:fld>
            <a:endParaRPr lang="en-US"/>
          </a:p>
        </p:txBody>
      </p:sp>
    </p:spTree>
    <p:extLst>
      <p:ext uri="{BB962C8B-B14F-4D97-AF65-F5344CB8AC3E}">
        <p14:creationId xmlns:p14="http://schemas.microsoft.com/office/powerpoint/2010/main" val="3619351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C1208C-9ECE-4A1F-B0F7-FD371A699F91}" type="datetimeFigureOut">
              <a:rPr lang="en-US" smtClean="0"/>
              <a:t>6/3/25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49779-6441-4032-BB36-102252A8A17F}" type="slidenum">
              <a:rPr lang="en-US" smtClean="0"/>
              <a:t>‹#›</a:t>
            </a:fld>
            <a:endParaRPr lang="en-US"/>
          </a:p>
        </p:txBody>
      </p:sp>
    </p:spTree>
    <p:extLst>
      <p:ext uri="{BB962C8B-B14F-4D97-AF65-F5344CB8AC3E}">
        <p14:creationId xmlns:p14="http://schemas.microsoft.com/office/powerpoint/2010/main" val="1558412148"/>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36.png"/><Relationship Id="rId7" Type="http://schemas.openxmlformats.org/officeDocument/2006/relationships/slide" Target="slide12.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slide" Target="slide16.xml"/><Relationship Id="rId5" Type="http://schemas.openxmlformats.org/officeDocument/2006/relationships/image" Target="../media/image38.png"/><Relationship Id="rId10" Type="http://schemas.openxmlformats.org/officeDocument/2006/relationships/slide" Target="slide15.xml"/><Relationship Id="rId4" Type="http://schemas.openxmlformats.org/officeDocument/2006/relationships/image" Target="../media/image37.png"/><Relationship Id="rId9"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wired.com/2009/10/1026london-ambulance-computer-meltdow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Boeing_737_MAX_groundings" TargetMode="External"/><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hopkinsmedicine.org/health/treatment-tests-and-therapies/robotic-cardiac-surger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hyperlink" Target="https://calendly.com/fz2335/office-hours"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6803647" y="2102406"/>
            <a:ext cx="4730214" cy="2653188"/>
          </a:xfrm>
          <a:prstGeom prst="rect">
            <a:avLst/>
          </a:prstGeom>
        </p:spPr>
      </p:pic>
      <p:sp>
        <p:nvSpPr>
          <p:cNvPr id="4" name="Title 3"/>
          <p:cNvSpPr>
            <a:spLocks noGrp="1"/>
          </p:cNvSpPr>
          <p:nvPr>
            <p:ph type="ctrTitle"/>
          </p:nvPr>
        </p:nvSpPr>
        <p:spPr>
          <a:xfrm>
            <a:off x="789708" y="1014574"/>
            <a:ext cx="5633531" cy="2226769"/>
          </a:xfrm>
        </p:spPr>
        <p:txBody>
          <a:bodyPr anchor="ctr">
            <a:normAutofit/>
          </a:bodyPr>
          <a:lstStyle/>
          <a:p>
            <a:pPr algn="l"/>
            <a:r>
              <a:rPr lang="en-US" sz="4800">
                <a:solidFill>
                  <a:schemeClr val="bg1"/>
                </a:solidFill>
                <a:latin typeface="Calibri" panose="020F0502020204030204" pitchFamily="34" charset="0"/>
                <a:cs typeface="Calibri" panose="020F0502020204030204" pitchFamily="34" charset="0"/>
              </a:rPr>
              <a:t>Software Engineering</a:t>
            </a:r>
            <a:br>
              <a:rPr lang="en-US" sz="4800">
                <a:solidFill>
                  <a:schemeClr val="bg1"/>
                </a:solidFill>
                <a:latin typeface="Calibri" panose="020F0502020204030204" pitchFamily="34" charset="0"/>
                <a:cs typeface="Calibri" panose="020F0502020204030204" pitchFamily="34" charset="0"/>
              </a:rPr>
            </a:br>
            <a:r>
              <a:rPr lang="en-US" sz="4800">
                <a:solidFill>
                  <a:schemeClr val="bg1"/>
                </a:solidFill>
                <a:latin typeface="Calibri" panose="020F0502020204030204" pitchFamily="34" charset="0"/>
                <a:cs typeface="Calibri" panose="020F0502020204030204" pitchFamily="34" charset="0"/>
              </a:rPr>
              <a:t>CS-411, FALL 2025 </a:t>
            </a:r>
            <a:endParaRPr lang="en-US" sz="4800">
              <a:solidFill>
                <a:schemeClr val="bg1"/>
              </a:solidFill>
            </a:endParaRPr>
          </a:p>
        </p:txBody>
      </p:sp>
      <p:sp>
        <p:nvSpPr>
          <p:cNvPr id="5" name="Subtitle 4"/>
          <p:cNvSpPr>
            <a:spLocks noGrp="1"/>
          </p:cNvSpPr>
          <p:nvPr>
            <p:ph type="subTitle" idx="1"/>
          </p:nvPr>
        </p:nvSpPr>
        <p:spPr>
          <a:xfrm>
            <a:off x="789708" y="3640633"/>
            <a:ext cx="5631417" cy="2487212"/>
          </a:xfrm>
        </p:spPr>
        <p:txBody>
          <a:bodyPr anchor="ctr">
            <a:normAutofit/>
          </a:bodyPr>
          <a:lstStyle/>
          <a:p>
            <a:pPr algn="l"/>
            <a:r>
              <a:rPr lang="en-US" b="1">
                <a:solidFill>
                  <a:schemeClr val="tx2"/>
                </a:solidFill>
              </a:rPr>
              <a:t>Lecture 1: Course Logistics &amp; Introduction to SE</a:t>
            </a:r>
          </a:p>
          <a:p>
            <a:pPr algn="l"/>
            <a:r>
              <a:rPr lang="en-US">
                <a:solidFill>
                  <a:schemeClr val="tx2"/>
                </a:solidFill>
              </a:rPr>
              <a:t>Leonidas Kontothanassis</a:t>
            </a:r>
          </a:p>
          <a:p>
            <a:pPr algn="l"/>
            <a:r>
              <a:rPr lang="en-US">
                <a:solidFill>
                  <a:schemeClr val="tx2"/>
                </a:solidFill>
              </a:rPr>
              <a:t>kthanasi@bu.edu</a:t>
            </a:r>
          </a:p>
        </p:txBody>
      </p:sp>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6EDA-7D07-86DF-9EC6-A15B39927B91}"/>
              </a:ext>
            </a:extLst>
          </p:cNvPr>
          <p:cNvSpPr>
            <a:spLocks noGrp="1"/>
          </p:cNvSpPr>
          <p:nvPr>
            <p:ph type="title"/>
          </p:nvPr>
        </p:nvSpPr>
        <p:spPr>
          <a:xfrm>
            <a:off x="328869" y="-164594"/>
            <a:ext cx="10058400" cy="1609344"/>
          </a:xfrm>
        </p:spPr>
        <p:txBody>
          <a:bodyPr>
            <a:normAutofit/>
          </a:bodyPr>
          <a:lstStyle/>
          <a:p>
            <a:r>
              <a:rPr lang="en-US" dirty="0"/>
              <a:t>Real-Life Scenario</a:t>
            </a:r>
          </a:p>
        </p:txBody>
      </p:sp>
      <p:sp>
        <p:nvSpPr>
          <p:cNvPr id="3" name="Content Placeholder 2">
            <a:extLst>
              <a:ext uri="{FF2B5EF4-FFF2-40B4-BE49-F238E27FC236}">
                <a16:creationId xmlns:a16="http://schemas.microsoft.com/office/drawing/2014/main" id="{132BE46F-6176-1F3B-E921-0E1A806C55BC}"/>
              </a:ext>
            </a:extLst>
          </p:cNvPr>
          <p:cNvSpPr>
            <a:spLocks noGrp="1"/>
          </p:cNvSpPr>
          <p:nvPr>
            <p:ph idx="1"/>
          </p:nvPr>
        </p:nvSpPr>
        <p:spPr>
          <a:xfrm>
            <a:off x="488731" y="1444751"/>
            <a:ext cx="7126013" cy="5193158"/>
          </a:xfrm>
        </p:spPr>
        <p:txBody>
          <a:bodyPr>
            <a:normAutofit/>
          </a:bodyPr>
          <a:lstStyle/>
          <a:p>
            <a:pPr algn="just"/>
            <a:r>
              <a:rPr lang="en-US" sz="3200" b="0" i="0" dirty="0">
                <a:effectLst/>
                <a:latin typeface="Söhne"/>
              </a:rPr>
              <a:t>Consider a ridesharing app like Uber or Lyft. </a:t>
            </a:r>
          </a:p>
          <a:p>
            <a:pPr algn="just"/>
            <a:r>
              <a:rPr lang="en-US" sz="3200" b="0" i="0" dirty="0">
                <a:effectLst/>
                <a:latin typeface="Söhne"/>
              </a:rPr>
              <a:t>Have you ever wondered how these apps match you with a driver, calculate the fare, and guide them to your location? </a:t>
            </a:r>
          </a:p>
          <a:p>
            <a:pPr algn="just"/>
            <a:r>
              <a:rPr lang="en-US" sz="3200" b="0" i="0" dirty="0">
                <a:effectLst/>
                <a:latin typeface="Söhne"/>
              </a:rPr>
              <a:t>It's all thanks to software engineering! Every tap on your phone triggers a sequence of events orchestrated by code</a:t>
            </a:r>
            <a:r>
              <a:rPr lang="en-US" sz="2500" b="0" i="0" dirty="0">
                <a:effectLst/>
                <a:latin typeface="Söhne"/>
              </a:rPr>
              <a:t>.</a:t>
            </a:r>
            <a:endParaRPr lang="en-US" sz="2500" dirty="0"/>
          </a:p>
        </p:txBody>
      </p:sp>
      <p:sp>
        <p:nvSpPr>
          <p:cNvPr id="4" name="Slide Number Placeholder 3">
            <a:extLst>
              <a:ext uri="{FF2B5EF4-FFF2-40B4-BE49-F238E27FC236}">
                <a16:creationId xmlns:a16="http://schemas.microsoft.com/office/drawing/2014/main" id="{43959C47-EB89-8607-1A13-6A8F127691BC}"/>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10</a:t>
            </a:fld>
            <a:endParaRPr lang="en-US" dirty="0"/>
          </a:p>
        </p:txBody>
      </p:sp>
      <p:pic>
        <p:nvPicPr>
          <p:cNvPr id="2052" name="Picture 4" descr="Careem - Crunchbase Company Profile &amp; Funding">
            <a:extLst>
              <a:ext uri="{FF2B5EF4-FFF2-40B4-BE49-F238E27FC236}">
                <a16:creationId xmlns:a16="http://schemas.microsoft.com/office/drawing/2014/main" id="{BC5BD49B-14D6-D04C-238A-81FE734EA5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28065" y="2215662"/>
            <a:ext cx="1900182" cy="19001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FE0D76D-8A59-3448-EC4C-D295F7E207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6337" y="4216117"/>
            <a:ext cx="2001805" cy="200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173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E892-4E7F-186E-355A-FF3C7CB0AEA8}"/>
              </a:ext>
            </a:extLst>
          </p:cNvPr>
          <p:cNvSpPr>
            <a:spLocks noGrp="1"/>
          </p:cNvSpPr>
          <p:nvPr>
            <p:ph type="title"/>
          </p:nvPr>
        </p:nvSpPr>
        <p:spPr>
          <a:xfrm>
            <a:off x="838200" y="412259"/>
            <a:ext cx="10515600" cy="1325563"/>
          </a:xfrm>
        </p:spPr>
        <p:txBody>
          <a:bodyPr/>
          <a:lstStyle/>
          <a:p>
            <a:r>
              <a:rPr lang="en-US" b="1" i="0" dirty="0">
                <a:effectLst/>
                <a:latin typeface="Söhne"/>
              </a:rPr>
              <a:t>Unmasking Software Catastrophes</a:t>
            </a:r>
            <a:endParaRPr lang="en-US" dirty="0"/>
          </a:p>
        </p:txBody>
      </p:sp>
      <p:sp>
        <p:nvSpPr>
          <p:cNvPr id="4" name="Slide Number Placeholder 3">
            <a:extLst>
              <a:ext uri="{FF2B5EF4-FFF2-40B4-BE49-F238E27FC236}">
                <a16:creationId xmlns:a16="http://schemas.microsoft.com/office/drawing/2014/main" id="{80A09EE4-3930-F48F-628E-E544E9B283B3}"/>
              </a:ext>
            </a:extLst>
          </p:cNvPr>
          <p:cNvSpPr>
            <a:spLocks noGrp="1"/>
          </p:cNvSpPr>
          <p:nvPr>
            <p:ph type="sldNum" sz="quarter" idx="12"/>
          </p:nvPr>
        </p:nvSpPr>
        <p:spPr/>
        <p:txBody>
          <a:bodyPr/>
          <a:lstStyle/>
          <a:p>
            <a:fld id="{4FAB73BC-B049-4115-A692-8D63A059BFB8}" type="slidenum">
              <a:rPr lang="en-US" smtClean="0"/>
              <a:pPr/>
              <a:t>11</a:t>
            </a:fld>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EA0AD698-F833-8A71-1EC4-553A75171002}"/>
                  </a:ext>
                </a:extLst>
              </p:cNvPr>
              <p:cNvGraphicFramePr>
                <a:graphicFrameLocks noChangeAspect="1"/>
              </p:cNvGraphicFramePr>
              <p:nvPr>
                <p:extLst>
                  <p:ext uri="{D42A27DB-BD31-4B8C-83A1-F6EECF244321}">
                    <p14:modId xmlns:p14="http://schemas.microsoft.com/office/powerpoint/2010/main" val="2703558993"/>
                  </p:ext>
                </p:extLst>
              </p:nvPr>
            </p:nvGraphicFramePr>
            <p:xfrm>
              <a:off x="1069975" y="2120900"/>
              <a:ext cx="10058400" cy="4051300"/>
            </p:xfrm>
            <a:graphic>
              <a:graphicData uri="http://schemas.microsoft.com/office/powerpoint/2016/summaryzoom">
                <psuz:summaryZm>
                  <psuz:summaryZmObj sectionId="{CDC7E11C-93B2-41A3-BFAC-A8311304BE4A}">
                    <psuz:zmPr id="{3E41001B-5D99-4EB8-9A72-BCCDB984A000}" transitionDur="1000">
                      <p166:blipFill xmlns:p166="http://schemas.microsoft.com/office/powerpoint/2016/6/main">
                        <a:blip r:embed="rId2"/>
                        <a:stretch>
                          <a:fillRect/>
                        </a:stretch>
                      </p166:blipFill>
                      <p166:spPr xmlns:p166="http://schemas.microsoft.com/office/powerpoint/2016/6/main">
                        <a:xfrm>
                          <a:off x="389763" y="271716"/>
                          <a:ext cx="3017520" cy="1697355"/>
                        </a:xfrm>
                        <a:prstGeom prst="rect">
                          <a:avLst/>
                        </a:prstGeom>
                        <a:ln w="3175">
                          <a:solidFill>
                            <a:prstClr val="ltGray"/>
                          </a:solidFill>
                        </a:ln>
                      </p166:spPr>
                    </psuz:zmPr>
                  </psuz:summaryZmObj>
                  <psuz:summaryZmObj sectionId="{EECCA5B9-D024-4AD8-BB5C-36D51C402150}">
                    <psuz:zmPr id="{13DA0F27-D00E-4F1F-BFCB-F392745275AA}" transitionDur="1000">
                      <p166:blipFill xmlns:p166="http://schemas.microsoft.com/office/powerpoint/2016/6/main">
                        <a:blip r:embed="rId3"/>
                        <a:stretch>
                          <a:fillRect/>
                        </a:stretch>
                      </p166:blipFill>
                      <p166:spPr xmlns:p166="http://schemas.microsoft.com/office/powerpoint/2016/6/main">
                        <a:xfrm>
                          <a:off x="3520440" y="271716"/>
                          <a:ext cx="3017520" cy="1697355"/>
                        </a:xfrm>
                        <a:prstGeom prst="rect">
                          <a:avLst/>
                        </a:prstGeom>
                        <a:ln w="3175">
                          <a:solidFill>
                            <a:prstClr val="ltGray"/>
                          </a:solidFill>
                        </a:ln>
                      </p166:spPr>
                    </psuz:zmPr>
                  </psuz:summaryZmObj>
                  <psuz:summaryZmObj sectionId="{E507EE13-6761-4686-8A8F-98BA16A85563}">
                    <psuz:zmPr id="{9CECED56-6DB0-4627-96E3-269DC73437E5}" transitionDur="1000">
                      <p166:blipFill xmlns:p166="http://schemas.microsoft.com/office/powerpoint/2016/6/main">
                        <a:blip r:embed="rId4"/>
                        <a:stretch>
                          <a:fillRect/>
                        </a:stretch>
                      </p166:blipFill>
                      <p166:spPr xmlns:p166="http://schemas.microsoft.com/office/powerpoint/2016/6/main">
                        <a:xfrm>
                          <a:off x="6651117" y="271716"/>
                          <a:ext cx="3017520" cy="1697355"/>
                        </a:xfrm>
                        <a:prstGeom prst="rect">
                          <a:avLst/>
                        </a:prstGeom>
                        <a:ln w="3175">
                          <a:solidFill>
                            <a:prstClr val="ltGray"/>
                          </a:solidFill>
                        </a:ln>
                      </p166:spPr>
                    </psuz:zmPr>
                  </psuz:summaryZmObj>
                  <psuz:summaryZmObj sectionId="{5E72CEE0-BCE1-46B4-8389-460F5CCBB158}">
                    <psuz:zmPr id="{C7881051-E345-4B96-AF08-CF093D0FA5D7}" transitionDur="1000">
                      <p166:blipFill xmlns:p166="http://schemas.microsoft.com/office/powerpoint/2016/6/main">
                        <a:blip r:embed="rId5"/>
                        <a:stretch>
                          <a:fillRect/>
                        </a:stretch>
                      </p166:blipFill>
                      <p166:spPr xmlns:p166="http://schemas.microsoft.com/office/powerpoint/2016/6/main">
                        <a:xfrm>
                          <a:off x="389763" y="2082228"/>
                          <a:ext cx="3017520" cy="1697355"/>
                        </a:xfrm>
                        <a:prstGeom prst="rect">
                          <a:avLst/>
                        </a:prstGeom>
                        <a:ln w="3175">
                          <a:solidFill>
                            <a:prstClr val="ltGray"/>
                          </a:solidFill>
                        </a:ln>
                      </p166:spPr>
                    </psuz:zmPr>
                  </psuz:summaryZmObj>
                  <psuz:summaryZmObj sectionId="{F906AECA-986F-4E66-9545-3285D6A4AF08}">
                    <psuz:zmPr id="{F9826DD5-7068-43D1-8D11-6AAA0D127D8D}" transitionDur="1000">
                      <p166:blipFill xmlns:p166="http://schemas.microsoft.com/office/powerpoint/2016/6/main">
                        <a:blip r:embed="rId6"/>
                        <a:stretch>
                          <a:fillRect/>
                        </a:stretch>
                      </p166:blipFill>
                      <p166:spPr xmlns:p166="http://schemas.microsoft.com/office/powerpoint/2016/6/main">
                        <a:xfrm>
                          <a:off x="3520440" y="2082228"/>
                          <a:ext cx="3017520" cy="1697355"/>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EA0AD698-F833-8A71-1EC4-553A75171002}"/>
                  </a:ext>
                </a:extLst>
              </p:cNvPr>
              <p:cNvGrpSpPr>
                <a:grpSpLocks noGrp="1" noUngrp="1" noRot="1" noChangeAspect="1" noMove="1" noResize="1"/>
              </p:cNvGrpSpPr>
              <p:nvPr/>
            </p:nvGrpSpPr>
            <p:grpSpPr>
              <a:xfrm>
                <a:off x="1069975" y="2120900"/>
                <a:ext cx="10058400" cy="4051300"/>
                <a:chOff x="1069975" y="2120900"/>
                <a:chExt cx="10058400" cy="4051300"/>
              </a:xfrm>
            </p:grpSpPr>
            <p:pic>
              <p:nvPicPr>
                <p:cNvPr id="3" name="Picture 3">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59738" y="2392616"/>
                  <a:ext cx="3017520" cy="1697355"/>
                </a:xfrm>
                <a:prstGeom prst="rect">
                  <a:avLst/>
                </a:prstGeom>
                <a:ln w="3175">
                  <a:solidFill>
                    <a:prstClr val="ltGray"/>
                  </a:solidFill>
                </a:ln>
              </p:spPr>
            </p:pic>
            <p:pic>
              <p:nvPicPr>
                <p:cNvPr id="5" name="Picture 5">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590415" y="2392616"/>
                  <a:ext cx="3017520" cy="1697355"/>
                </a:xfrm>
                <a:prstGeom prst="rect">
                  <a:avLst/>
                </a:prstGeom>
                <a:ln w="3175">
                  <a:solidFill>
                    <a:prstClr val="ltGray"/>
                  </a:solidFill>
                </a:ln>
              </p:spPr>
            </p:pic>
            <p:pic>
              <p:nvPicPr>
                <p:cNvPr id="7" name="Picture 7">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21092" y="2392616"/>
                  <a:ext cx="3017520" cy="1697355"/>
                </a:xfrm>
                <a:prstGeom prst="rect">
                  <a:avLst/>
                </a:prstGeom>
                <a:ln w="3175">
                  <a:solidFill>
                    <a:prstClr val="ltGray"/>
                  </a:solidFill>
                </a:ln>
              </p:spPr>
            </p:pic>
            <p:pic>
              <p:nvPicPr>
                <p:cNvPr id="8" name="Picture 8">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459738" y="4203128"/>
                  <a:ext cx="3017520" cy="1697355"/>
                </a:xfrm>
                <a:prstGeom prst="rect">
                  <a:avLst/>
                </a:prstGeom>
                <a:ln w="3175">
                  <a:solidFill>
                    <a:prstClr val="ltGray"/>
                  </a:solidFill>
                </a:ln>
              </p:spPr>
            </p:pic>
            <p:pic>
              <p:nvPicPr>
                <p:cNvPr id="9" name="Picture 9">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590415" y="4203128"/>
                  <a:ext cx="3017520" cy="1697355"/>
                </a:xfrm>
                <a:prstGeom prst="rect">
                  <a:avLst/>
                </a:prstGeom>
                <a:ln w="3175">
                  <a:solidFill>
                    <a:prstClr val="ltGray"/>
                  </a:solidFill>
                </a:ln>
              </p:spPr>
            </p:pic>
          </p:grpSp>
        </mc:Fallback>
      </mc:AlternateContent>
    </p:spTree>
    <p:extLst>
      <p:ext uri="{BB962C8B-B14F-4D97-AF65-F5344CB8AC3E}">
        <p14:creationId xmlns:p14="http://schemas.microsoft.com/office/powerpoint/2010/main" val="2323056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normAutofit/>
          </a:bodyPr>
          <a:lstStyle/>
          <a:p>
            <a:pPr eaLnBrk="1" hangingPunct="1"/>
            <a:r>
              <a:rPr lang="en-US" dirty="0"/>
              <a:t>London Ambulance System, 1992</a:t>
            </a:r>
          </a:p>
        </p:txBody>
      </p:sp>
      <p:sp>
        <p:nvSpPr>
          <p:cNvPr id="34820" name="Rectangle 3"/>
          <p:cNvSpPr>
            <a:spLocks noGrp="1" noChangeArrowheads="1"/>
          </p:cNvSpPr>
          <p:nvPr>
            <p:ph idx="1"/>
          </p:nvPr>
        </p:nvSpPr>
        <p:spPr>
          <a:xfrm>
            <a:off x="6496216" y="2320412"/>
            <a:ext cx="4632031" cy="3851787"/>
          </a:xfrm>
        </p:spPr>
        <p:txBody>
          <a:bodyPr anchor="ctr">
            <a:normAutofit/>
          </a:bodyPr>
          <a:lstStyle/>
          <a:p>
            <a:pPr marL="0" indent="0">
              <a:buNone/>
            </a:pPr>
            <a:endParaRPr lang="en-US" sz="2600" dirty="0"/>
          </a:p>
          <a:p>
            <a:pPr marL="0" indent="0">
              <a:buNone/>
            </a:pPr>
            <a:r>
              <a:rPr lang="en-US" sz="2600" dirty="0"/>
              <a:t>Further Read: </a:t>
            </a:r>
            <a:r>
              <a:rPr lang="en-US" sz="2600" dirty="0">
                <a:hlinkClick r:id="rId2"/>
              </a:rPr>
              <a:t>https://www.wired.com/2009/10/1026london-ambulance-computer-meltdown</a:t>
            </a:r>
            <a:r>
              <a:rPr lang="en-US" sz="2600" dirty="0"/>
              <a:t>/</a:t>
            </a:r>
          </a:p>
        </p:txBody>
      </p:sp>
      <p:sp>
        <p:nvSpPr>
          <p:cNvPr id="34818" name="Slide Number Placeholder 5"/>
          <p:cNvSpPr>
            <a:spLocks noGrp="1"/>
          </p:cNvSpPr>
          <p:nvPr>
            <p:ph type="sldNum" sz="quarter" idx="12"/>
          </p:nvPr>
        </p:nvSpPr>
        <p:spPr>
          <a:prstGeom prst="ellipse">
            <a:avLst/>
          </a:prstGeom>
        </p:spPr>
        <p:txBody>
          <a:bodyPr>
            <a:normAutofit/>
          </a:bodyPr>
          <a:lstStyle/>
          <a:p>
            <a:pPr>
              <a:lnSpc>
                <a:spcPct val="90000"/>
              </a:lnSpc>
              <a:spcAft>
                <a:spcPts val="600"/>
              </a:spcAft>
            </a:pPr>
            <a:fld id="{E4D375FD-7CDC-462C-A01F-450B52123206}" type="slidenum">
              <a:rPr lang="en-US" sz="1200"/>
              <a:pPr>
                <a:lnSpc>
                  <a:spcPct val="90000"/>
                </a:lnSpc>
                <a:spcAft>
                  <a:spcPts val="600"/>
                </a:spcAft>
              </a:pPr>
              <a:t>12</a:t>
            </a:fld>
            <a:endParaRPr lang="en-US" sz="120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07" r="14542" b="3"/>
          <a:stretch/>
        </p:blipFill>
        <p:spPr bwMode="auto">
          <a:xfrm>
            <a:off x="1007196" y="2265037"/>
            <a:ext cx="5088800" cy="39071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7760-0FD4-48EF-9656-3BACFE6720BA}"/>
              </a:ext>
            </a:extLst>
          </p:cNvPr>
          <p:cNvSpPr>
            <a:spLocks noGrp="1"/>
          </p:cNvSpPr>
          <p:nvPr>
            <p:ph type="title"/>
          </p:nvPr>
        </p:nvSpPr>
        <p:spPr>
          <a:xfrm>
            <a:off x="1069848" y="484632"/>
            <a:ext cx="10058400" cy="1609344"/>
          </a:xfrm>
        </p:spPr>
        <p:txBody>
          <a:bodyPr vert="horz" lIns="91440" tIns="45720" rIns="91440" bIns="45720" rtlCol="0" anchor="ctr">
            <a:normAutofit/>
          </a:bodyPr>
          <a:lstStyle/>
          <a:p>
            <a:pPr>
              <a:spcBef>
                <a:spcPct val="0"/>
              </a:spcBef>
            </a:pPr>
            <a:r>
              <a:rPr lang="en-US"/>
              <a:t>Mars Climate Orbiter</a:t>
            </a:r>
          </a:p>
        </p:txBody>
      </p:sp>
      <p:sp>
        <p:nvSpPr>
          <p:cNvPr id="4" name="Slide Number Placeholder 3">
            <a:extLst>
              <a:ext uri="{FF2B5EF4-FFF2-40B4-BE49-F238E27FC236}">
                <a16:creationId xmlns:a16="http://schemas.microsoft.com/office/drawing/2014/main" id="{59EF0137-8775-4016-ACDC-A56AD1EB3F97}"/>
              </a:ext>
            </a:extLst>
          </p:cNvPr>
          <p:cNvSpPr>
            <a:spLocks noGrp="1"/>
          </p:cNvSpPr>
          <p:nvPr>
            <p:ph type="sldNum" idx="12"/>
          </p:nvPr>
        </p:nvSpPr>
        <p:spPr>
          <a:xfrm>
            <a:off x="11311128" y="6272784"/>
            <a:ext cx="640080" cy="365125"/>
          </a:xfrm>
        </p:spPr>
        <p:txBody>
          <a:bodyPr vert="horz" lIns="91440" tIns="45720" rIns="91440" bIns="45720" rtlCol="0" anchor="ctr">
            <a:normAutofit/>
          </a:bodyPr>
          <a:lstStyle/>
          <a:p>
            <a:pPr defTabSz="457200">
              <a:lnSpc>
                <a:spcPct val="90000"/>
              </a:lnSpc>
              <a:spcAft>
                <a:spcPts val="600"/>
              </a:spcAft>
            </a:pPr>
            <a:fld id="{00000000-1234-1234-1234-123412341234}" type="slidenum">
              <a:rPr lang="en-US"/>
              <a:pPr defTabSz="457200">
                <a:lnSpc>
                  <a:spcPct val="90000"/>
                </a:lnSpc>
                <a:spcAft>
                  <a:spcPts val="600"/>
                </a:spcAft>
              </a:pPr>
              <a:t>13</a:t>
            </a:fld>
            <a:endParaRPr lang="en-US"/>
          </a:p>
        </p:txBody>
      </p:sp>
      <p:pic>
        <p:nvPicPr>
          <p:cNvPr id="5" name="Picture 4">
            <a:extLst>
              <a:ext uri="{FF2B5EF4-FFF2-40B4-BE49-F238E27FC236}">
                <a16:creationId xmlns:a16="http://schemas.microsoft.com/office/drawing/2014/main" id="{1F902272-B1FF-43D5-9E00-A4741AA1AD18}"/>
              </a:ext>
            </a:extLst>
          </p:cNvPr>
          <p:cNvPicPr>
            <a:picLocks noChangeAspect="1"/>
          </p:cNvPicPr>
          <p:nvPr/>
        </p:nvPicPr>
        <p:blipFill rotWithShape="1">
          <a:blip r:embed="rId3"/>
          <a:srcRect t="2321" b="7084"/>
          <a:stretch/>
        </p:blipFill>
        <p:spPr>
          <a:xfrm>
            <a:off x="169817" y="2265037"/>
            <a:ext cx="3656244" cy="3907158"/>
          </a:xfrm>
          <a:prstGeom prst="rect">
            <a:avLst/>
          </a:prstGeom>
        </p:spPr>
      </p:pic>
      <p:sp>
        <p:nvSpPr>
          <p:cNvPr id="6" name="TextBox 5">
            <a:extLst>
              <a:ext uri="{FF2B5EF4-FFF2-40B4-BE49-F238E27FC236}">
                <a16:creationId xmlns:a16="http://schemas.microsoft.com/office/drawing/2014/main" id="{ACBF9914-A269-B32A-9CB3-54ADBB3F64C0}"/>
              </a:ext>
            </a:extLst>
          </p:cNvPr>
          <p:cNvSpPr txBox="1"/>
          <p:nvPr/>
        </p:nvSpPr>
        <p:spPr>
          <a:xfrm>
            <a:off x="3887899" y="2521581"/>
            <a:ext cx="7863047" cy="3851787"/>
          </a:xfrm>
          <a:prstGeom prst="rect">
            <a:avLst/>
          </a:prstGeom>
        </p:spPr>
        <p:txBody>
          <a:bodyPr vert="horz" lIns="91440" tIns="45720" rIns="91440" bIns="45720" rtlCol="0" anchor="ctr">
            <a:noAutofit/>
          </a:bodyPr>
          <a:lstStyle/>
          <a:p>
            <a:pPr marL="285750" marR="0" lvl="0" indent="-182880" algn="just" fontAlgn="base">
              <a:lnSpc>
                <a:spcPct val="90000"/>
              </a:lnSpc>
              <a:spcBef>
                <a:spcPct val="30000"/>
              </a:spcBef>
              <a:spcAft>
                <a:spcPct val="0"/>
              </a:spcAft>
              <a:buClr>
                <a:schemeClr val="accent1">
                  <a:lumMod val="75000"/>
                </a:schemeClr>
              </a:buClr>
              <a:buSzPct val="85000"/>
              <a:buFont typeface="Wingdings" pitchFamily="2" charset="2"/>
              <a:buChar char="§"/>
              <a:tabLst/>
              <a:defRPr/>
            </a:pPr>
            <a:r>
              <a:rPr lang="en-US" sz="2200" dirty="0">
                <a:effectLst/>
              </a:rPr>
              <a:t>This was one of two NASA spacecrafts in the Mars Surveyor '98 program. </a:t>
            </a:r>
          </a:p>
          <a:p>
            <a:pPr marL="285750" marR="0" lvl="0" indent="-182880" algn="just" fontAlgn="base">
              <a:lnSpc>
                <a:spcPct val="90000"/>
              </a:lnSpc>
              <a:spcBef>
                <a:spcPct val="30000"/>
              </a:spcBef>
              <a:spcAft>
                <a:spcPct val="0"/>
              </a:spcAft>
              <a:buClr>
                <a:schemeClr val="accent1">
                  <a:lumMod val="75000"/>
                </a:schemeClr>
              </a:buClr>
              <a:buSzPct val="85000"/>
              <a:buFont typeface="Wingdings" pitchFamily="2" charset="2"/>
              <a:buChar char="§"/>
              <a:tabLst/>
              <a:defRPr/>
            </a:pPr>
            <a:r>
              <a:rPr lang="en-US" sz="2200" dirty="0">
                <a:effectLst/>
              </a:rPr>
              <a:t>The mission failed because of software “</a:t>
            </a:r>
            <a:r>
              <a:rPr lang="en-US" sz="2200" b="1" i="1" dirty="0">
                <a:solidFill>
                  <a:srgbClr val="FFC000"/>
                </a:solidFill>
                <a:effectLst/>
              </a:rPr>
              <a:t>interoperability</a:t>
            </a:r>
            <a:r>
              <a:rPr lang="en-US" sz="2200" i="1" dirty="0">
                <a:effectLst/>
              </a:rPr>
              <a:t>”</a:t>
            </a:r>
            <a:r>
              <a:rPr lang="en-US" sz="2200" dirty="0">
                <a:effectLst/>
              </a:rPr>
              <a:t> issue. </a:t>
            </a:r>
          </a:p>
          <a:p>
            <a:pPr marL="285750" marR="0" lvl="0" indent="-182880" algn="just" fontAlgn="base">
              <a:lnSpc>
                <a:spcPct val="90000"/>
              </a:lnSpc>
              <a:spcBef>
                <a:spcPct val="30000"/>
              </a:spcBef>
              <a:spcAft>
                <a:spcPct val="0"/>
              </a:spcAft>
              <a:buClr>
                <a:schemeClr val="accent1">
                  <a:lumMod val="75000"/>
                </a:schemeClr>
              </a:buClr>
              <a:buSzPct val="85000"/>
              <a:buFont typeface="Wingdings" pitchFamily="2" charset="2"/>
              <a:buChar char="§"/>
              <a:tabLst/>
              <a:defRPr/>
            </a:pPr>
            <a:r>
              <a:rPr lang="en-US" sz="2200" dirty="0">
                <a:effectLst/>
              </a:rPr>
              <a:t>The craft drifted off course during its voyage and entered a much lower orbit than planned and was destroyed by atmospheric friction. </a:t>
            </a:r>
          </a:p>
          <a:p>
            <a:pPr marL="285750" marR="0" lvl="0" indent="-182880" algn="just" fontAlgn="base">
              <a:lnSpc>
                <a:spcPct val="90000"/>
              </a:lnSpc>
              <a:spcBef>
                <a:spcPct val="30000"/>
              </a:spcBef>
              <a:spcAft>
                <a:spcPct val="0"/>
              </a:spcAft>
              <a:buClr>
                <a:schemeClr val="accent1">
                  <a:lumMod val="75000"/>
                </a:schemeClr>
              </a:buClr>
              <a:buSzPct val="85000"/>
              <a:buFont typeface="Wingdings" pitchFamily="2" charset="2"/>
              <a:buChar char="§"/>
              <a:tabLst/>
              <a:defRPr/>
            </a:pPr>
            <a:r>
              <a:rPr lang="en-US" sz="2200" dirty="0">
                <a:effectLst/>
              </a:rPr>
              <a:t>The metric/imperial mix-up which destroyed the craft was caused by a software error back on Earth.</a:t>
            </a:r>
          </a:p>
          <a:p>
            <a:pPr marL="285750" marR="0" lvl="0" indent="-182880" algn="just" fontAlgn="base">
              <a:lnSpc>
                <a:spcPct val="90000"/>
              </a:lnSpc>
              <a:spcBef>
                <a:spcPct val="30000"/>
              </a:spcBef>
              <a:spcAft>
                <a:spcPct val="0"/>
              </a:spcAft>
              <a:buClr>
                <a:schemeClr val="accent1">
                  <a:lumMod val="75000"/>
                </a:schemeClr>
              </a:buClr>
              <a:buSzPct val="85000"/>
              <a:buFont typeface="Wingdings" pitchFamily="2" charset="2"/>
              <a:buChar char="§"/>
              <a:tabLst/>
              <a:defRPr/>
            </a:pPr>
            <a:r>
              <a:rPr lang="en-US" sz="2200" dirty="0"/>
              <a:t>Ground software used English units, flight software used metric units – caused position calculation error – both developed by different companies.  </a:t>
            </a:r>
          </a:p>
          <a:p>
            <a:pPr marL="285750" marR="0" lvl="0" indent="-182880" algn="just" fontAlgn="base">
              <a:lnSpc>
                <a:spcPct val="90000"/>
              </a:lnSpc>
              <a:spcBef>
                <a:spcPct val="30000"/>
              </a:spcBef>
              <a:spcAft>
                <a:spcPct val="0"/>
              </a:spcAft>
              <a:buClr>
                <a:schemeClr val="accent1">
                  <a:lumMod val="75000"/>
                </a:schemeClr>
              </a:buClr>
              <a:buSzPct val="85000"/>
              <a:buFont typeface="Wingdings" pitchFamily="2" charset="2"/>
              <a:buChar char="§"/>
              <a:tabLst/>
              <a:defRPr/>
            </a:pPr>
            <a:r>
              <a:rPr lang="en-US" sz="2200" dirty="0">
                <a:effectLst/>
              </a:rPr>
              <a:t>350 million dollars loss and 3.5 years loss of time.</a:t>
            </a:r>
          </a:p>
        </p:txBody>
      </p:sp>
      <p:sp>
        <p:nvSpPr>
          <p:cNvPr id="3" name="TextBox 2">
            <a:extLst>
              <a:ext uri="{FF2B5EF4-FFF2-40B4-BE49-F238E27FC236}">
                <a16:creationId xmlns:a16="http://schemas.microsoft.com/office/drawing/2014/main" id="{CEC5900E-E1C4-E74D-08E0-C883CE0A0EA1}"/>
              </a:ext>
            </a:extLst>
          </p:cNvPr>
          <p:cNvSpPr txBox="1"/>
          <p:nvPr/>
        </p:nvSpPr>
        <p:spPr>
          <a:xfrm>
            <a:off x="46141" y="6172195"/>
            <a:ext cx="3779920" cy="923330"/>
          </a:xfrm>
          <a:prstGeom prst="rect">
            <a:avLst/>
          </a:prstGeom>
          <a:noFill/>
        </p:spPr>
        <p:txBody>
          <a:bodyPr wrap="square" rtlCol="0">
            <a:spAutoFit/>
          </a:bodyPr>
          <a:lstStyle/>
          <a:p>
            <a:pPr algn="ctr"/>
            <a:r>
              <a:rPr lang="en-US" sz="1800" b="1" u="sng" dirty="0">
                <a:solidFill>
                  <a:srgbClr val="002060"/>
                </a:solidFill>
              </a:rPr>
              <a:t>Watch the video in supplemental Readings.</a:t>
            </a:r>
            <a:endParaRPr lang="en-US" sz="1800" b="1" u="sng" dirty="0">
              <a:solidFill>
                <a:srgbClr val="002060"/>
              </a:solidFill>
              <a:effectLst/>
            </a:endParaRPr>
          </a:p>
          <a:p>
            <a:endParaRPr lang="en-US" dirty="0"/>
          </a:p>
        </p:txBody>
      </p:sp>
    </p:spTree>
    <p:extLst>
      <p:ext uri="{BB962C8B-B14F-4D97-AF65-F5344CB8AC3E}">
        <p14:creationId xmlns:p14="http://schemas.microsoft.com/office/powerpoint/2010/main" val="385013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3D6C-AB92-4B0B-8700-7DEF3F210809}"/>
              </a:ext>
            </a:extLst>
          </p:cNvPr>
          <p:cNvSpPr>
            <a:spLocks noGrp="1"/>
          </p:cNvSpPr>
          <p:nvPr>
            <p:ph type="title"/>
          </p:nvPr>
        </p:nvSpPr>
        <p:spPr>
          <a:xfrm>
            <a:off x="1069848" y="484632"/>
            <a:ext cx="10058400" cy="1609344"/>
          </a:xfrm>
        </p:spPr>
        <p:txBody>
          <a:bodyPr vert="horz" lIns="91440" tIns="45720" rIns="91440" bIns="45720" rtlCol="0" anchor="ctr">
            <a:normAutofit/>
          </a:bodyPr>
          <a:lstStyle/>
          <a:p>
            <a:pPr>
              <a:spcBef>
                <a:spcPct val="0"/>
              </a:spcBef>
            </a:pPr>
            <a:r>
              <a:rPr lang="en-US" b="1" dirty="0" err="1"/>
              <a:t>Therac</a:t>
            </a:r>
            <a:r>
              <a:rPr lang="en-US" b="1" dirty="0"/>
              <a:t> 25, Medical Linear Accelerator</a:t>
            </a:r>
            <a:endParaRPr lang="en-US" dirty="0"/>
          </a:p>
        </p:txBody>
      </p:sp>
      <p:sp>
        <p:nvSpPr>
          <p:cNvPr id="4" name="Slide Number Placeholder 3">
            <a:extLst>
              <a:ext uri="{FF2B5EF4-FFF2-40B4-BE49-F238E27FC236}">
                <a16:creationId xmlns:a16="http://schemas.microsoft.com/office/drawing/2014/main" id="{8642C24B-87E8-4412-9861-99A8826D1505}"/>
              </a:ext>
            </a:extLst>
          </p:cNvPr>
          <p:cNvSpPr>
            <a:spLocks noGrp="1"/>
          </p:cNvSpPr>
          <p:nvPr>
            <p:ph type="sldNum" idx="12"/>
          </p:nvPr>
        </p:nvSpPr>
        <p:spPr>
          <a:xfrm>
            <a:off x="11311128" y="6272784"/>
            <a:ext cx="640080" cy="365125"/>
          </a:xfrm>
        </p:spPr>
        <p:txBody>
          <a:bodyPr vert="horz" lIns="91440" tIns="45720" rIns="91440" bIns="45720" rtlCol="0" anchor="ctr">
            <a:normAutofit/>
          </a:bodyPr>
          <a:lstStyle/>
          <a:p>
            <a:pPr defTabSz="457200">
              <a:lnSpc>
                <a:spcPct val="90000"/>
              </a:lnSpc>
              <a:spcAft>
                <a:spcPts val="600"/>
              </a:spcAft>
            </a:pPr>
            <a:fld id="{00000000-1234-1234-1234-123412341234}" type="slidenum">
              <a:rPr lang="en-US"/>
              <a:pPr defTabSz="457200">
                <a:lnSpc>
                  <a:spcPct val="90000"/>
                </a:lnSpc>
                <a:spcAft>
                  <a:spcPts val="600"/>
                </a:spcAft>
              </a:pPr>
              <a:t>14</a:t>
            </a:fld>
            <a:endParaRPr lang="en-US"/>
          </a:p>
        </p:txBody>
      </p:sp>
      <p:pic>
        <p:nvPicPr>
          <p:cNvPr id="5" name="Picture 24" descr="rad_therac25">
            <a:extLst>
              <a:ext uri="{FF2B5EF4-FFF2-40B4-BE49-F238E27FC236}">
                <a16:creationId xmlns:a16="http://schemas.microsoft.com/office/drawing/2014/main" id="{248B29F7-02EF-44D7-A122-1A3DA2129835}"/>
              </a:ext>
            </a:extLst>
          </p:cNvPr>
          <p:cNvPicPr>
            <a:picLocks noChangeAspect="1" noChangeArrowheads="1"/>
          </p:cNvPicPr>
          <p:nvPr/>
        </p:nvPicPr>
        <p:blipFill rotWithShape="1">
          <a:blip r:embed="rId3"/>
          <a:srcRect r="3292" b="-3"/>
          <a:stretch/>
        </p:blipFill>
        <p:spPr bwMode="auto">
          <a:xfrm>
            <a:off x="108857" y="2717781"/>
            <a:ext cx="2970978" cy="2827171"/>
          </a:xfrm>
          <a:prstGeom prst="rect">
            <a:avLst/>
          </a:prstGeom>
          <a:noFill/>
        </p:spPr>
      </p:pic>
      <p:sp>
        <p:nvSpPr>
          <p:cNvPr id="6" name="TextBox 5">
            <a:extLst>
              <a:ext uri="{FF2B5EF4-FFF2-40B4-BE49-F238E27FC236}">
                <a16:creationId xmlns:a16="http://schemas.microsoft.com/office/drawing/2014/main" id="{F411CA90-355D-DFD8-47F3-1B311AE4E8D6}"/>
              </a:ext>
            </a:extLst>
          </p:cNvPr>
          <p:cNvSpPr txBox="1"/>
          <p:nvPr/>
        </p:nvSpPr>
        <p:spPr>
          <a:xfrm>
            <a:off x="2935280" y="2328922"/>
            <a:ext cx="8894451" cy="4357959"/>
          </a:xfrm>
          <a:prstGeom prst="rect">
            <a:avLst/>
          </a:prstGeom>
        </p:spPr>
        <p:txBody>
          <a:bodyPr vert="horz" lIns="91440" tIns="45720" rIns="91440" bIns="45720" rtlCol="0" anchor="ctr">
            <a:noAutofit/>
          </a:bodyPr>
          <a:lstStyle/>
          <a:p>
            <a:pPr marL="342900" marR="0" lvl="0" indent="-182880" algn="just" fontAlgn="base">
              <a:lnSpc>
                <a:spcPct val="90000"/>
              </a:lnSpc>
              <a:spcBef>
                <a:spcPct val="30000"/>
              </a:spcBef>
              <a:spcAft>
                <a:spcPct val="0"/>
              </a:spcAft>
              <a:buClr>
                <a:schemeClr val="accent1">
                  <a:lumMod val="75000"/>
                </a:schemeClr>
              </a:buClr>
              <a:buSzPct val="85000"/>
              <a:buFont typeface="Wingdings" pitchFamily="2" charset="2"/>
              <a:buChar char="§"/>
              <a:tabLst/>
              <a:defRPr/>
            </a:pPr>
            <a:r>
              <a:rPr lang="en-US" sz="2400" dirty="0">
                <a:effectLst/>
              </a:rPr>
              <a:t>This was a radiation therapy machine. It was involved with at least six accidents between 1985 and 1987, in which patients were given massive overdoses of radiation, approximately 100 times the intended dose.</a:t>
            </a:r>
          </a:p>
          <a:p>
            <a:pPr marL="342900" marR="0" lvl="0" indent="-182880" algn="just" fontAlgn="base">
              <a:lnSpc>
                <a:spcPct val="90000"/>
              </a:lnSpc>
              <a:spcBef>
                <a:spcPct val="30000"/>
              </a:spcBef>
              <a:spcAft>
                <a:spcPct val="0"/>
              </a:spcAft>
              <a:buClr>
                <a:schemeClr val="accent1">
                  <a:lumMod val="75000"/>
                </a:schemeClr>
              </a:buClr>
              <a:buSzPct val="85000"/>
              <a:buFont typeface="Wingdings" pitchFamily="2" charset="2"/>
              <a:buChar char="§"/>
              <a:tabLst/>
              <a:defRPr/>
            </a:pPr>
            <a:r>
              <a:rPr lang="en-US" sz="2400" dirty="0"/>
              <a:t>Software was developed by a single person, using PDP 11 assembly language, over a period of several years. The software "evolved" from the Therac-6 software, which was started in 1972.</a:t>
            </a:r>
          </a:p>
          <a:p>
            <a:pPr marL="342900" indent="-182880" algn="just">
              <a:lnSpc>
                <a:spcPct val="90000"/>
              </a:lnSpc>
              <a:buClr>
                <a:schemeClr val="accent1">
                  <a:lumMod val="75000"/>
                </a:schemeClr>
              </a:buClr>
              <a:buSzPct val="85000"/>
              <a:buFont typeface="Wingdings" pitchFamily="2" charset="2"/>
              <a:buChar char="§"/>
            </a:pPr>
            <a:endParaRPr lang="en-US" sz="2400" dirty="0"/>
          </a:p>
          <a:p>
            <a:pPr marL="342900" indent="-182880" algn="just">
              <a:lnSpc>
                <a:spcPct val="90000"/>
              </a:lnSpc>
              <a:buClr>
                <a:schemeClr val="accent1">
                  <a:lumMod val="75000"/>
                </a:schemeClr>
              </a:buClr>
              <a:buSzPct val="85000"/>
              <a:buFont typeface="Wingdings" pitchFamily="2" charset="2"/>
              <a:buChar char="§"/>
            </a:pPr>
            <a:r>
              <a:rPr lang="en-US" sz="2400" dirty="0"/>
              <a:t>The "program structure and certain subroutines were carried over to the Therac-25 around 1976." </a:t>
            </a:r>
          </a:p>
          <a:p>
            <a:pPr marL="342900" indent="-182880" algn="just">
              <a:lnSpc>
                <a:spcPct val="90000"/>
              </a:lnSpc>
              <a:buClr>
                <a:schemeClr val="accent1">
                  <a:lumMod val="75000"/>
                </a:schemeClr>
              </a:buClr>
              <a:buSzPct val="85000"/>
              <a:buFont typeface="Wingdings" pitchFamily="2" charset="2"/>
              <a:buChar char="§"/>
            </a:pPr>
            <a:endParaRPr lang="en-US" sz="2400" dirty="0"/>
          </a:p>
          <a:p>
            <a:pPr marL="342900" indent="-182880" algn="just">
              <a:lnSpc>
                <a:spcPct val="90000"/>
              </a:lnSpc>
              <a:buClr>
                <a:schemeClr val="accent1">
                  <a:lumMod val="75000"/>
                </a:schemeClr>
              </a:buClr>
              <a:buSzPct val="85000"/>
              <a:buFont typeface="Wingdings" pitchFamily="2" charset="2"/>
              <a:buChar char="§"/>
            </a:pPr>
            <a:r>
              <a:rPr lang="en-US" sz="2400" dirty="0"/>
              <a:t>It appears that unit and software testing was minimal, with most effort directed at the integrated system test. </a:t>
            </a:r>
          </a:p>
        </p:txBody>
      </p:sp>
      <p:sp>
        <p:nvSpPr>
          <p:cNvPr id="7" name="TextBox 6">
            <a:extLst>
              <a:ext uri="{FF2B5EF4-FFF2-40B4-BE49-F238E27FC236}">
                <a16:creationId xmlns:a16="http://schemas.microsoft.com/office/drawing/2014/main" id="{6B2C4CF8-531D-8839-EC76-912F65A6F35A}"/>
              </a:ext>
            </a:extLst>
          </p:cNvPr>
          <p:cNvSpPr txBox="1"/>
          <p:nvPr/>
        </p:nvSpPr>
        <p:spPr>
          <a:xfrm>
            <a:off x="362269" y="5626453"/>
            <a:ext cx="2667000" cy="646331"/>
          </a:xfrm>
          <a:prstGeom prst="rect">
            <a:avLst/>
          </a:prstGeom>
          <a:noFill/>
        </p:spPr>
        <p:txBody>
          <a:bodyPr wrap="square">
            <a:spAutoFit/>
          </a:bodyPr>
          <a:lstStyle/>
          <a:p>
            <a:pPr algn="ctr"/>
            <a:r>
              <a:rPr lang="en-US" sz="1800" b="1" u="sng" dirty="0">
                <a:solidFill>
                  <a:srgbClr val="002060"/>
                </a:solidFill>
              </a:rPr>
              <a:t>Watch the video in supplemental Readings.</a:t>
            </a:r>
            <a:endParaRPr lang="en-US" sz="1800" b="1" u="sng" dirty="0">
              <a:solidFill>
                <a:srgbClr val="002060"/>
              </a:solidFill>
              <a:effectLst/>
            </a:endParaRPr>
          </a:p>
        </p:txBody>
      </p:sp>
    </p:spTree>
    <p:extLst>
      <p:ext uri="{BB962C8B-B14F-4D97-AF65-F5344CB8AC3E}">
        <p14:creationId xmlns:p14="http://schemas.microsoft.com/office/powerpoint/2010/main" val="187378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74D2-B000-490C-8A7E-14AA2ED210EB}"/>
              </a:ext>
            </a:extLst>
          </p:cNvPr>
          <p:cNvSpPr>
            <a:spLocks noGrp="1"/>
          </p:cNvSpPr>
          <p:nvPr>
            <p:ph type="title"/>
          </p:nvPr>
        </p:nvSpPr>
        <p:spPr>
          <a:xfrm>
            <a:off x="1069848" y="484632"/>
            <a:ext cx="10058400" cy="1609344"/>
          </a:xfrm>
        </p:spPr>
        <p:txBody>
          <a:bodyPr vert="horz" lIns="91440" tIns="45720" rIns="91440" bIns="45720" rtlCol="0" anchor="ctr">
            <a:normAutofit/>
          </a:bodyPr>
          <a:lstStyle/>
          <a:p>
            <a:pPr>
              <a:spcBef>
                <a:spcPct val="0"/>
              </a:spcBef>
            </a:pPr>
            <a:r>
              <a:rPr lang="en-US" b="1"/>
              <a:t>Target Credit Cards exposed </a:t>
            </a:r>
            <a:br>
              <a:rPr lang="en-US" b="1"/>
            </a:br>
            <a:endParaRPr lang="en-US"/>
          </a:p>
        </p:txBody>
      </p:sp>
      <p:sp>
        <p:nvSpPr>
          <p:cNvPr id="4" name="Slide Number Placeholder 3">
            <a:extLst>
              <a:ext uri="{FF2B5EF4-FFF2-40B4-BE49-F238E27FC236}">
                <a16:creationId xmlns:a16="http://schemas.microsoft.com/office/drawing/2014/main" id="{D7C456DD-E0B3-43E0-A80D-60497F87DAF0}"/>
              </a:ext>
            </a:extLst>
          </p:cNvPr>
          <p:cNvSpPr>
            <a:spLocks noGrp="1"/>
          </p:cNvSpPr>
          <p:nvPr>
            <p:ph type="sldNum" idx="12"/>
          </p:nvPr>
        </p:nvSpPr>
        <p:spPr>
          <a:xfrm>
            <a:off x="11311128" y="6272784"/>
            <a:ext cx="640080" cy="365125"/>
          </a:xfrm>
        </p:spPr>
        <p:txBody>
          <a:bodyPr vert="horz" lIns="91440" tIns="45720" rIns="91440" bIns="45720" rtlCol="0" anchor="ctr">
            <a:normAutofit/>
          </a:bodyPr>
          <a:lstStyle/>
          <a:p>
            <a:pPr defTabSz="457200">
              <a:lnSpc>
                <a:spcPct val="90000"/>
              </a:lnSpc>
              <a:spcAft>
                <a:spcPts val="600"/>
              </a:spcAft>
            </a:pPr>
            <a:fld id="{00000000-1234-1234-1234-123412341234}" type="slidenum">
              <a:rPr lang="en-US"/>
              <a:pPr defTabSz="457200">
                <a:lnSpc>
                  <a:spcPct val="90000"/>
                </a:lnSpc>
                <a:spcAft>
                  <a:spcPts val="600"/>
                </a:spcAft>
              </a:pPr>
              <a:t>15</a:t>
            </a:fld>
            <a:endParaRPr lang="en-US"/>
          </a:p>
        </p:txBody>
      </p:sp>
      <p:pic>
        <p:nvPicPr>
          <p:cNvPr id="1026" name="Picture 2" descr="A red store front with white text&#10;&#10;Description automatically generated">
            <a:extLst>
              <a:ext uri="{FF2B5EF4-FFF2-40B4-BE49-F238E27FC236}">
                <a16:creationId xmlns:a16="http://schemas.microsoft.com/office/drawing/2014/main" id="{E2A7E498-2B7C-1DE4-69CB-FDAFAB6542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28" r="7374" b="2"/>
          <a:stretch/>
        </p:blipFill>
        <p:spPr bwMode="auto">
          <a:xfrm>
            <a:off x="1007196" y="2265037"/>
            <a:ext cx="3298104" cy="27723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0157F9-6D57-ECB4-3DD3-BCDBEDE3F8AA}"/>
              </a:ext>
            </a:extLst>
          </p:cNvPr>
          <p:cNvSpPr txBox="1"/>
          <p:nvPr/>
        </p:nvSpPr>
        <p:spPr>
          <a:xfrm>
            <a:off x="4597400" y="2320412"/>
            <a:ext cx="7353808" cy="3851787"/>
          </a:xfrm>
          <a:prstGeom prst="rect">
            <a:avLst/>
          </a:prstGeom>
        </p:spPr>
        <p:txBody>
          <a:bodyPr vert="horz" lIns="91440" tIns="45720" rIns="91440" bIns="45720" rtlCol="0" anchor="ctr">
            <a:noAutofit/>
          </a:bodyPr>
          <a:lstStyle/>
          <a:p>
            <a:pPr indent="-182880" algn="just">
              <a:lnSpc>
                <a:spcPct val="90000"/>
              </a:lnSpc>
              <a:spcAft>
                <a:spcPts val="600"/>
              </a:spcAft>
              <a:buClr>
                <a:schemeClr val="accent1">
                  <a:lumMod val="75000"/>
                </a:schemeClr>
              </a:buClr>
              <a:buSzPct val="85000"/>
              <a:buFont typeface="Wingdings" pitchFamily="2" charset="2"/>
              <a:buChar char="§"/>
            </a:pPr>
            <a:r>
              <a:rPr lang="en-US" sz="2200" dirty="0"/>
              <a:t>Target’s systems were compromised by a stolen password</a:t>
            </a:r>
          </a:p>
          <a:p>
            <a:pPr lvl="1" indent="-182880" algn="just">
              <a:lnSpc>
                <a:spcPct val="90000"/>
              </a:lnSpc>
              <a:spcAft>
                <a:spcPts val="600"/>
              </a:spcAft>
              <a:buClr>
                <a:schemeClr val="accent1">
                  <a:lumMod val="75000"/>
                </a:schemeClr>
              </a:buClr>
              <a:buSzPct val="85000"/>
              <a:buFont typeface="Wingdings" pitchFamily="2" charset="2"/>
              <a:buChar char="§"/>
            </a:pPr>
            <a:r>
              <a:rPr lang="en-US" sz="2200" dirty="0"/>
              <a:t>An HVAC company had access to their networks in order to monitor the systems</a:t>
            </a:r>
          </a:p>
          <a:p>
            <a:pPr lvl="1" indent="-182880" algn="just">
              <a:lnSpc>
                <a:spcPct val="90000"/>
              </a:lnSpc>
              <a:spcAft>
                <a:spcPts val="600"/>
              </a:spcAft>
              <a:buClr>
                <a:schemeClr val="accent1">
                  <a:lumMod val="75000"/>
                </a:schemeClr>
              </a:buClr>
              <a:buSzPct val="85000"/>
              <a:buFont typeface="Wingdings" pitchFamily="2" charset="2"/>
              <a:buChar char="§"/>
            </a:pPr>
            <a:r>
              <a:rPr lang="en-US" sz="2200" dirty="0"/>
              <a:t>This company was actually a Pittsburgh company …</a:t>
            </a:r>
          </a:p>
          <a:p>
            <a:pPr indent="-182880" algn="just">
              <a:lnSpc>
                <a:spcPct val="90000"/>
              </a:lnSpc>
              <a:spcAft>
                <a:spcPts val="600"/>
              </a:spcAft>
              <a:buClr>
                <a:schemeClr val="accent1">
                  <a:lumMod val="75000"/>
                </a:schemeClr>
              </a:buClr>
              <a:buSzPct val="85000"/>
              <a:buFont typeface="Wingdings" pitchFamily="2" charset="2"/>
              <a:buChar char="§"/>
            </a:pPr>
            <a:r>
              <a:rPr lang="en-US" sz="2200" dirty="0"/>
              <a:t>The perpetrators were then able to legitimately gain access to the systems</a:t>
            </a:r>
          </a:p>
          <a:p>
            <a:pPr indent="-182880" algn="just">
              <a:lnSpc>
                <a:spcPct val="90000"/>
              </a:lnSpc>
              <a:spcAft>
                <a:spcPts val="600"/>
              </a:spcAft>
              <a:buClr>
                <a:schemeClr val="accent1">
                  <a:lumMod val="75000"/>
                </a:schemeClr>
              </a:buClr>
              <a:buSzPct val="85000"/>
              <a:buFont typeface="Wingdings" pitchFamily="2" charset="2"/>
              <a:buChar char="§"/>
            </a:pPr>
            <a:r>
              <a:rPr lang="en-US" sz="2200" dirty="0"/>
              <a:t>They installed malware on the Point of Sale (POS) systems</a:t>
            </a:r>
          </a:p>
          <a:p>
            <a:pPr indent="-182880" algn="just">
              <a:lnSpc>
                <a:spcPct val="90000"/>
              </a:lnSpc>
              <a:spcAft>
                <a:spcPts val="600"/>
              </a:spcAft>
              <a:buClr>
                <a:schemeClr val="accent1">
                  <a:lumMod val="75000"/>
                </a:schemeClr>
              </a:buClr>
              <a:buSzPct val="85000"/>
              <a:buFont typeface="Wingdings" pitchFamily="2" charset="2"/>
              <a:buChar char="§"/>
            </a:pPr>
            <a:r>
              <a:rPr lang="en-US" sz="2200" dirty="0"/>
              <a:t>The malware was able to steal 40 million credit cards in 2 ½ weeks</a:t>
            </a:r>
          </a:p>
        </p:txBody>
      </p:sp>
    </p:spTree>
    <p:extLst>
      <p:ext uri="{BB962C8B-B14F-4D97-AF65-F5344CB8AC3E}">
        <p14:creationId xmlns:p14="http://schemas.microsoft.com/office/powerpoint/2010/main" val="77764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BA247-B79A-19A1-312D-5AF26BD92750}"/>
              </a:ext>
            </a:extLst>
          </p:cNvPr>
          <p:cNvSpPr>
            <a:spLocks noGrp="1"/>
          </p:cNvSpPr>
          <p:nvPr>
            <p:ph type="title"/>
          </p:nvPr>
        </p:nvSpPr>
        <p:spPr>
          <a:xfrm>
            <a:off x="1069848" y="484632"/>
            <a:ext cx="10058400" cy="1609344"/>
          </a:xfrm>
        </p:spPr>
        <p:txBody>
          <a:bodyPr vert="horz" lIns="91440" tIns="45720" rIns="91440" bIns="45720" rtlCol="0" anchor="ctr">
            <a:normAutofit/>
          </a:bodyPr>
          <a:lstStyle/>
          <a:p>
            <a:pPr>
              <a:spcBef>
                <a:spcPct val="0"/>
              </a:spcBef>
            </a:pPr>
            <a:r>
              <a:rPr lang="en-US"/>
              <a:t>Boeing 737 Grounding</a:t>
            </a:r>
          </a:p>
        </p:txBody>
      </p:sp>
      <p:sp>
        <p:nvSpPr>
          <p:cNvPr id="4" name="Slide Number Placeholder 3">
            <a:extLst>
              <a:ext uri="{FF2B5EF4-FFF2-40B4-BE49-F238E27FC236}">
                <a16:creationId xmlns:a16="http://schemas.microsoft.com/office/drawing/2014/main" id="{440B37BB-A847-DD25-EB15-3BF774BEFC65}"/>
              </a:ext>
            </a:extLst>
          </p:cNvPr>
          <p:cNvSpPr>
            <a:spLocks noGrp="1"/>
          </p:cNvSpPr>
          <p:nvPr>
            <p:ph type="sldNum" idx="12"/>
          </p:nvPr>
        </p:nvSpPr>
        <p:spPr>
          <a:xfrm>
            <a:off x="11311128" y="6272784"/>
            <a:ext cx="640080" cy="365125"/>
          </a:xfrm>
        </p:spPr>
        <p:txBody>
          <a:bodyPr vert="horz" lIns="91440" tIns="45720" rIns="91440" bIns="45720" rtlCol="0" anchor="ctr">
            <a:normAutofit/>
          </a:bodyPr>
          <a:lstStyle/>
          <a:p>
            <a:pPr defTabSz="457200">
              <a:lnSpc>
                <a:spcPct val="90000"/>
              </a:lnSpc>
              <a:spcAft>
                <a:spcPts val="600"/>
              </a:spcAft>
            </a:pPr>
            <a:fld id="{00000000-1234-1234-1234-123412341234}" type="slidenum">
              <a:rPr lang="en-US"/>
              <a:pPr defTabSz="457200">
                <a:lnSpc>
                  <a:spcPct val="90000"/>
                </a:lnSpc>
                <a:spcAft>
                  <a:spcPts val="600"/>
                </a:spcAft>
              </a:pPr>
              <a:t>16</a:t>
            </a:fld>
            <a:endParaRPr lang="en-US"/>
          </a:p>
        </p:txBody>
      </p:sp>
      <p:pic>
        <p:nvPicPr>
          <p:cNvPr id="1026" name="Picture 2" descr="Boeing says 11 Chinese airlines have resumed operating 737 MAX | Reuters">
            <a:extLst>
              <a:ext uri="{FF2B5EF4-FFF2-40B4-BE49-F238E27FC236}">
                <a16:creationId xmlns:a16="http://schemas.microsoft.com/office/drawing/2014/main" id="{32630125-6842-20E5-C682-67719A8CE4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38" r="16769" b="-2"/>
          <a:stretch/>
        </p:blipFill>
        <p:spPr bwMode="auto">
          <a:xfrm>
            <a:off x="1007196" y="2265037"/>
            <a:ext cx="5088800" cy="39071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7E6664-5489-7620-F198-A7D0DA087A9D}"/>
              </a:ext>
            </a:extLst>
          </p:cNvPr>
          <p:cNvSpPr txBox="1"/>
          <p:nvPr/>
        </p:nvSpPr>
        <p:spPr>
          <a:xfrm>
            <a:off x="6496216" y="2320412"/>
            <a:ext cx="4632031" cy="3851787"/>
          </a:xfrm>
          <a:prstGeom prst="rect">
            <a:avLst/>
          </a:prstGeom>
        </p:spPr>
        <p:txBody>
          <a:bodyPr vert="horz" lIns="91440" tIns="45720" rIns="91440" bIns="45720" rtlCol="0" anchor="ctr">
            <a:normAutofit/>
          </a:bodyPr>
          <a:lstStyle/>
          <a:p>
            <a:pPr>
              <a:lnSpc>
                <a:spcPct val="90000"/>
              </a:lnSpc>
              <a:spcAft>
                <a:spcPts val="600"/>
              </a:spcAft>
              <a:buClr>
                <a:schemeClr val="accent1">
                  <a:lumMod val="75000"/>
                </a:schemeClr>
              </a:buClr>
              <a:buSzPct val="85000"/>
            </a:pPr>
            <a:r>
              <a:rPr lang="en-US" dirty="0"/>
              <a:t>Further read: </a:t>
            </a:r>
          </a:p>
          <a:p>
            <a:pPr>
              <a:lnSpc>
                <a:spcPct val="90000"/>
              </a:lnSpc>
              <a:spcAft>
                <a:spcPts val="600"/>
              </a:spcAft>
              <a:buClr>
                <a:schemeClr val="accent1">
                  <a:lumMod val="75000"/>
                </a:schemeClr>
              </a:buClr>
              <a:buSzPct val="85000"/>
            </a:pPr>
            <a:r>
              <a:rPr lang="en-US" dirty="0">
                <a:hlinkClick r:id="rId3"/>
              </a:rPr>
              <a:t>https://en.wikipedia.org/wiki/Boeing_737_MAX_groundings</a:t>
            </a:r>
            <a:endParaRPr lang="en-US" dirty="0"/>
          </a:p>
          <a:p>
            <a:pPr>
              <a:lnSpc>
                <a:spcPct val="90000"/>
              </a:lnSpc>
              <a:spcAft>
                <a:spcPts val="600"/>
              </a:spcAft>
              <a:buClr>
                <a:schemeClr val="accent1">
                  <a:lumMod val="75000"/>
                </a:schemeClr>
              </a:buClr>
              <a:buSzPct val="85000"/>
            </a:pPr>
            <a:endParaRPr lang="en-US" dirty="0"/>
          </a:p>
          <a:p>
            <a:pPr>
              <a:lnSpc>
                <a:spcPct val="90000"/>
              </a:lnSpc>
              <a:spcAft>
                <a:spcPts val="600"/>
              </a:spcAft>
              <a:buClr>
                <a:schemeClr val="accent1">
                  <a:lumMod val="75000"/>
                </a:schemeClr>
              </a:buClr>
              <a:buSzPct val="85000"/>
            </a:pPr>
            <a:r>
              <a:rPr lang="en-US" sz="1800" b="1" u="sng" dirty="0">
                <a:solidFill>
                  <a:srgbClr val="002060"/>
                </a:solidFill>
              </a:rPr>
              <a:t>Watch the video in supplemental Readings.</a:t>
            </a:r>
            <a:endParaRPr lang="en-US" sz="1800" b="1" u="sng" dirty="0">
              <a:solidFill>
                <a:srgbClr val="002060"/>
              </a:solidFill>
              <a:effectLst/>
            </a:endParaRPr>
          </a:p>
          <a:p>
            <a:pPr>
              <a:lnSpc>
                <a:spcPct val="90000"/>
              </a:lnSpc>
              <a:spcAft>
                <a:spcPts val="600"/>
              </a:spcAft>
              <a:buClr>
                <a:schemeClr val="accent1">
                  <a:lumMod val="75000"/>
                </a:schemeClr>
              </a:buClr>
              <a:buSzPct val="85000"/>
            </a:pPr>
            <a:endParaRPr lang="en-US" dirty="0"/>
          </a:p>
        </p:txBody>
      </p:sp>
    </p:spTree>
    <p:extLst>
      <p:ext uri="{BB962C8B-B14F-4D97-AF65-F5344CB8AC3E}">
        <p14:creationId xmlns:p14="http://schemas.microsoft.com/office/powerpoint/2010/main" val="20682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8F153-4261-43B0-EC4F-8274F8112047}"/>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spcBef>
                <a:spcPct val="0"/>
              </a:spcBef>
            </a:pPr>
            <a:r>
              <a:rPr lang="en-US" sz="3400" b="0" i="0" kern="1200">
                <a:solidFill>
                  <a:srgbClr val="FFFFFF"/>
                </a:solidFill>
                <a:effectLst/>
                <a:latin typeface="+mj-lt"/>
                <a:ea typeface="+mj-ea"/>
                <a:cs typeface="+mj-cs"/>
              </a:rPr>
              <a:t>So, what exactly is software engineering?</a:t>
            </a:r>
            <a:br>
              <a:rPr lang="en-US" sz="3400" b="0" i="0" kern="1200">
                <a:solidFill>
                  <a:srgbClr val="FFFFFF"/>
                </a:solidFill>
                <a:effectLst/>
                <a:latin typeface="+mj-lt"/>
                <a:ea typeface="+mj-ea"/>
                <a:cs typeface="+mj-cs"/>
              </a:rPr>
            </a:br>
            <a:br>
              <a:rPr lang="en-US" sz="3400" b="0" i="0" kern="1200">
                <a:solidFill>
                  <a:srgbClr val="FFFFFF"/>
                </a:solidFill>
                <a:effectLst/>
                <a:latin typeface="+mj-lt"/>
                <a:ea typeface="+mj-ea"/>
                <a:cs typeface="+mj-cs"/>
              </a:rPr>
            </a:br>
            <a:r>
              <a:rPr lang="en-US" sz="3400" b="0" i="0" kern="1200">
                <a:solidFill>
                  <a:srgbClr val="FFFFFF"/>
                </a:solidFill>
                <a:effectLst/>
                <a:latin typeface="+mj-lt"/>
                <a:ea typeface="+mj-ea"/>
                <a:cs typeface="+mj-cs"/>
              </a:rPr>
              <a:t> [</a:t>
            </a:r>
            <a:r>
              <a:rPr lang="en-US" sz="3400" b="0" i="1" kern="1200">
                <a:solidFill>
                  <a:srgbClr val="FFFFFF"/>
                </a:solidFill>
                <a:effectLst/>
                <a:latin typeface="+mj-lt"/>
                <a:ea typeface="+mj-ea"/>
                <a:cs typeface="+mj-cs"/>
              </a:rPr>
              <a:t>One Definition</a:t>
            </a:r>
            <a:r>
              <a:rPr lang="en-US" sz="3400" b="0" i="0" kern="1200">
                <a:solidFill>
                  <a:srgbClr val="FFFFFF"/>
                </a:solidFill>
                <a:effectLst/>
                <a:latin typeface="+mj-lt"/>
                <a:ea typeface="+mj-ea"/>
                <a:cs typeface="+mj-cs"/>
              </a:rPr>
              <a:t>] </a:t>
            </a:r>
            <a:br>
              <a:rPr lang="en-US" sz="3400" kern="1200">
                <a:solidFill>
                  <a:srgbClr val="FFFFFF"/>
                </a:solidFill>
                <a:latin typeface="+mj-lt"/>
                <a:ea typeface="+mj-ea"/>
                <a:cs typeface="+mj-cs"/>
              </a:rPr>
            </a:br>
            <a:endParaRPr lang="en-US" sz="3400" kern="120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DD24567E-F327-668D-7D44-C915620810E0}"/>
              </a:ext>
            </a:extLst>
          </p:cNvPr>
          <p:cNvSpPr>
            <a:spLocks noGrp="1"/>
          </p:cNvSpPr>
          <p:nvPr>
            <p:ph type="body" idx="1"/>
          </p:nvPr>
        </p:nvSpPr>
        <p:spPr>
          <a:xfrm>
            <a:off x="4810259" y="649480"/>
            <a:ext cx="6555347" cy="5546047"/>
          </a:xfrm>
        </p:spPr>
        <p:txBody>
          <a:bodyPr vert="horz" lIns="91440" tIns="45720" rIns="91440" bIns="45720" rtlCol="0" anchor="ctr">
            <a:normAutofit/>
          </a:bodyPr>
          <a:lstStyle/>
          <a:p>
            <a:pPr marL="274320" indent="-228600">
              <a:buSzPct val="85000"/>
              <a:buFont typeface="Arial" panose="020B0604020202020204" pitchFamily="34" charset="0"/>
              <a:buChar char="•"/>
            </a:pPr>
            <a:r>
              <a:rPr lang="en-US" sz="2000" b="0" i="0" cap="none" dirty="0">
                <a:effectLst/>
              </a:rPr>
              <a:t>It's the systematic application of </a:t>
            </a:r>
            <a:r>
              <a:rPr lang="en-US" sz="2000" b="1" i="0" cap="none" dirty="0">
                <a:effectLst/>
              </a:rPr>
              <a:t>engineering principles </a:t>
            </a:r>
            <a:r>
              <a:rPr lang="en-US" sz="2000" b="0" i="0" cap="none" dirty="0">
                <a:effectLst/>
              </a:rPr>
              <a:t>to </a:t>
            </a:r>
            <a:r>
              <a:rPr lang="en-US" sz="2000" b="0" i="1" cap="none" dirty="0">
                <a:effectLst/>
              </a:rPr>
              <a:t>design</a:t>
            </a:r>
            <a:r>
              <a:rPr lang="en-US" sz="2000" b="0" i="0" cap="none" dirty="0">
                <a:effectLst/>
              </a:rPr>
              <a:t>, </a:t>
            </a:r>
            <a:r>
              <a:rPr lang="en-US" sz="2000" b="0" i="1" cap="none" dirty="0">
                <a:effectLst/>
              </a:rPr>
              <a:t>develop</a:t>
            </a:r>
            <a:r>
              <a:rPr lang="en-US" sz="2000" b="0" i="0" cap="none" dirty="0">
                <a:effectLst/>
              </a:rPr>
              <a:t>,</a:t>
            </a:r>
            <a:r>
              <a:rPr lang="en-US" sz="2000" b="0" i="1" cap="none" dirty="0">
                <a:effectLst/>
              </a:rPr>
              <a:t> test</a:t>
            </a:r>
            <a:r>
              <a:rPr lang="en-US" sz="2000" b="0" i="0" cap="none" dirty="0">
                <a:effectLst/>
              </a:rPr>
              <a:t>, and </a:t>
            </a:r>
            <a:r>
              <a:rPr lang="en-US" sz="2000" b="0" i="1" cap="none" dirty="0">
                <a:effectLst/>
              </a:rPr>
              <a:t>maintain</a:t>
            </a:r>
            <a:r>
              <a:rPr lang="en-US" sz="2000" b="0" i="0" cap="none" dirty="0">
                <a:effectLst/>
              </a:rPr>
              <a:t> software. It's about creating </a:t>
            </a:r>
            <a:r>
              <a:rPr lang="en-US" sz="2000" b="0" i="1" cap="none" dirty="0">
                <a:effectLst/>
              </a:rPr>
              <a:t>efficient</a:t>
            </a:r>
            <a:r>
              <a:rPr lang="en-US" sz="2000" b="0" i="0" cap="none" dirty="0">
                <a:effectLst/>
              </a:rPr>
              <a:t>, </a:t>
            </a:r>
            <a:r>
              <a:rPr lang="en-US" sz="2000" b="0" i="1" cap="none" dirty="0">
                <a:effectLst/>
              </a:rPr>
              <a:t>reliable</a:t>
            </a:r>
            <a:r>
              <a:rPr lang="en-US" sz="2000" b="0" i="0" cap="none" dirty="0">
                <a:effectLst/>
              </a:rPr>
              <a:t>, and </a:t>
            </a:r>
            <a:r>
              <a:rPr lang="en-US" sz="2000" b="0" i="1" cap="none" dirty="0">
                <a:effectLst/>
              </a:rPr>
              <a:t>user-friendly </a:t>
            </a:r>
            <a:r>
              <a:rPr lang="en-US" sz="2000" b="0" i="0" cap="none" dirty="0">
                <a:effectLst/>
              </a:rPr>
              <a:t>solutions that solve real-world problems.</a:t>
            </a:r>
            <a:endParaRPr lang="en-US" sz="2000" dirty="0"/>
          </a:p>
        </p:txBody>
      </p:sp>
      <p:sp>
        <p:nvSpPr>
          <p:cNvPr id="4" name="Slide Number Placeholder 3">
            <a:extLst>
              <a:ext uri="{FF2B5EF4-FFF2-40B4-BE49-F238E27FC236}">
                <a16:creationId xmlns:a16="http://schemas.microsoft.com/office/drawing/2014/main" id="{A062B1B5-3326-8FF7-37EB-4E4B07FB312F}"/>
              </a:ext>
            </a:extLst>
          </p:cNvPr>
          <p:cNvSpPr>
            <a:spLocks noGrp="1"/>
          </p:cNvSpPr>
          <p:nvPr>
            <p:ph type="sldNum" idx="12"/>
          </p:nvPr>
        </p:nvSpPr>
        <p:spPr>
          <a:xfrm>
            <a:off x="11704320" y="6455664"/>
            <a:ext cx="448056" cy="365125"/>
          </a:xfrm>
        </p:spPr>
        <p:txBody>
          <a:bodyPr vert="horz" lIns="91440" tIns="45720" rIns="91440" bIns="45720" rtlCol="0" anchor="ctr">
            <a:normAutofit/>
          </a:bodyPr>
          <a:lstStyle/>
          <a:p>
            <a:pPr defTabSz="914400">
              <a:spcAft>
                <a:spcPts val="600"/>
              </a:spcAft>
            </a:pPr>
            <a:fld id="{00000000-1234-1234-1234-123412341234}" type="slidenum">
              <a:rPr lang="en-US" sz="1100" b="1">
                <a:solidFill>
                  <a:schemeClr val="tx1">
                    <a:lumMod val="50000"/>
                    <a:lumOff val="50000"/>
                  </a:schemeClr>
                </a:solidFill>
              </a:rPr>
              <a:pPr defTabSz="914400">
                <a:spcAft>
                  <a:spcPts val="600"/>
                </a:spcAft>
              </a:pPr>
              <a:t>17</a:t>
            </a:fld>
            <a:endParaRPr lang="en-US" sz="1100" b="1">
              <a:solidFill>
                <a:schemeClr val="tx1">
                  <a:lumMod val="50000"/>
                  <a:lumOff val="50000"/>
                </a:schemeClr>
              </a:solidFill>
            </a:endParaRPr>
          </a:p>
        </p:txBody>
      </p:sp>
    </p:spTree>
    <p:extLst>
      <p:ext uri="{BB962C8B-B14F-4D97-AF65-F5344CB8AC3E}">
        <p14:creationId xmlns:p14="http://schemas.microsoft.com/office/powerpoint/2010/main" val="348353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CC9E64-E9CD-3529-4EFC-E9D0AC7195FE}"/>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spcBef>
                <a:spcPct val="0"/>
              </a:spcBef>
            </a:pPr>
            <a:r>
              <a:rPr lang="en-US" sz="3700" b="0" i="0" kern="1200">
                <a:solidFill>
                  <a:srgbClr val="FFFFFF"/>
                </a:solidFill>
                <a:effectLst/>
                <a:latin typeface="+mj-lt"/>
                <a:ea typeface="+mj-ea"/>
                <a:cs typeface="+mj-cs"/>
              </a:rPr>
              <a:t>So, what exactly is software engineering?</a:t>
            </a:r>
            <a:br>
              <a:rPr lang="en-US" sz="3700" b="0" i="0" kern="1200">
                <a:solidFill>
                  <a:srgbClr val="FFFFFF"/>
                </a:solidFill>
                <a:effectLst/>
                <a:latin typeface="+mj-lt"/>
                <a:ea typeface="+mj-ea"/>
                <a:cs typeface="+mj-cs"/>
              </a:rPr>
            </a:br>
            <a:br>
              <a:rPr lang="en-US" sz="3700" b="0" i="0" kern="1200">
                <a:solidFill>
                  <a:srgbClr val="FFFFFF"/>
                </a:solidFill>
                <a:effectLst/>
                <a:latin typeface="+mj-lt"/>
                <a:ea typeface="+mj-ea"/>
                <a:cs typeface="+mj-cs"/>
              </a:rPr>
            </a:br>
            <a:r>
              <a:rPr lang="en-US" sz="3700" b="0" i="0" kern="1200">
                <a:solidFill>
                  <a:srgbClr val="FFFFFF"/>
                </a:solidFill>
                <a:effectLst/>
                <a:latin typeface="+mj-lt"/>
                <a:ea typeface="+mj-ea"/>
                <a:cs typeface="+mj-cs"/>
              </a:rPr>
              <a:t> [Another Definition] </a:t>
            </a:r>
            <a:br>
              <a:rPr lang="en-US" sz="3700" kern="1200">
                <a:solidFill>
                  <a:srgbClr val="FFFFFF"/>
                </a:solidFill>
                <a:latin typeface="+mj-lt"/>
                <a:ea typeface="+mj-ea"/>
                <a:cs typeface="+mj-cs"/>
              </a:rPr>
            </a:br>
            <a:endParaRPr lang="en-US" sz="3700" kern="120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9988C1A0-C009-AF58-120D-0736FD9C86AE}"/>
              </a:ext>
            </a:extLst>
          </p:cNvPr>
          <p:cNvSpPr>
            <a:spLocks noGrp="1"/>
          </p:cNvSpPr>
          <p:nvPr>
            <p:ph type="body" idx="1"/>
          </p:nvPr>
        </p:nvSpPr>
        <p:spPr>
          <a:xfrm>
            <a:off x="6503158" y="649480"/>
            <a:ext cx="4862447" cy="5546047"/>
          </a:xfrm>
        </p:spPr>
        <p:txBody>
          <a:bodyPr vert="horz" lIns="91440" tIns="45720" rIns="91440" bIns="45720" rtlCol="0" anchor="ctr">
            <a:normAutofit/>
          </a:bodyPr>
          <a:lstStyle/>
          <a:p>
            <a:pPr marL="274320" indent="-228600">
              <a:buSzPct val="85000"/>
              <a:buFont typeface="Arial" panose="020B0604020202020204" pitchFamily="34" charset="0"/>
              <a:buChar char="•"/>
            </a:pPr>
            <a:r>
              <a:rPr lang="en-US" sz="2000"/>
              <a:t>It is a multi-layered approach, which includes </a:t>
            </a:r>
            <a:r>
              <a:rPr lang="en-US" sz="2000" i="1"/>
              <a:t>processes</a:t>
            </a:r>
            <a:r>
              <a:rPr lang="en-US" sz="2000"/>
              <a:t>, </a:t>
            </a:r>
            <a:r>
              <a:rPr lang="en-US" sz="2000" i="1"/>
              <a:t>standards</a:t>
            </a:r>
            <a:r>
              <a:rPr lang="en-US" sz="2000"/>
              <a:t>, and </a:t>
            </a:r>
            <a:r>
              <a:rPr lang="en-US" sz="2000" i="1"/>
              <a:t>techniques</a:t>
            </a:r>
            <a:r>
              <a:rPr lang="en-US" sz="2000"/>
              <a:t>, to allow software engineers to </a:t>
            </a:r>
            <a:r>
              <a:rPr lang="en-US" sz="2000" i="1"/>
              <a:t>design</a:t>
            </a:r>
            <a:r>
              <a:rPr lang="en-US" sz="2000"/>
              <a:t>, </a:t>
            </a:r>
            <a:r>
              <a:rPr lang="en-US" sz="2000" i="1"/>
              <a:t>develop</a:t>
            </a:r>
            <a:r>
              <a:rPr lang="en-US" sz="2000"/>
              <a:t> and </a:t>
            </a:r>
            <a:r>
              <a:rPr lang="en-US" sz="2000" i="1"/>
              <a:t>maintain </a:t>
            </a:r>
            <a:r>
              <a:rPr lang="en-US" sz="2000"/>
              <a:t>high-quality computer software in a timely manner</a:t>
            </a:r>
            <a:r>
              <a:rPr lang="en-US" altLang="en-US" sz="2000"/>
              <a:t>.</a:t>
            </a:r>
            <a:endParaRPr lang="en-US" sz="2000"/>
          </a:p>
          <a:p>
            <a:pPr indent="-228600">
              <a:buSzPct val="85000"/>
              <a:buFont typeface="Arial" panose="020B0604020202020204" pitchFamily="34" charset="0"/>
              <a:buChar char="•"/>
            </a:pPr>
            <a:endParaRPr lang="en-US" sz="2000"/>
          </a:p>
        </p:txBody>
      </p:sp>
      <p:sp>
        <p:nvSpPr>
          <p:cNvPr id="4" name="Slide Number Placeholder 3">
            <a:extLst>
              <a:ext uri="{FF2B5EF4-FFF2-40B4-BE49-F238E27FC236}">
                <a16:creationId xmlns:a16="http://schemas.microsoft.com/office/drawing/2014/main" id="{39E52559-48E2-CC14-75C7-E7EF5A0F5836}"/>
              </a:ext>
            </a:extLst>
          </p:cNvPr>
          <p:cNvSpPr>
            <a:spLocks noGrp="1"/>
          </p:cNvSpPr>
          <p:nvPr>
            <p:ph type="sldNum" idx="12"/>
          </p:nvPr>
        </p:nvSpPr>
        <p:spPr>
          <a:xfrm>
            <a:off x="11704320" y="6455664"/>
            <a:ext cx="448056" cy="365125"/>
          </a:xfrm>
        </p:spPr>
        <p:txBody>
          <a:bodyPr vert="horz" lIns="91440" tIns="45720" rIns="91440" bIns="45720" rtlCol="0" anchor="ctr">
            <a:normAutofit/>
          </a:bodyPr>
          <a:lstStyle/>
          <a:p>
            <a:pPr defTabSz="914400">
              <a:spcAft>
                <a:spcPts val="600"/>
              </a:spcAft>
            </a:pPr>
            <a:fld id="{00000000-1234-1234-1234-123412341234}" type="slidenum">
              <a:rPr lang="en-US" sz="1100" b="1">
                <a:solidFill>
                  <a:schemeClr val="tx1">
                    <a:lumMod val="50000"/>
                    <a:lumOff val="50000"/>
                  </a:schemeClr>
                </a:solidFill>
              </a:rPr>
              <a:pPr defTabSz="914400">
                <a:spcAft>
                  <a:spcPts val="600"/>
                </a:spcAft>
              </a:pPr>
              <a:t>18</a:t>
            </a:fld>
            <a:endParaRPr lang="en-US" sz="1100" b="1">
              <a:solidFill>
                <a:schemeClr val="tx1">
                  <a:lumMod val="50000"/>
                  <a:lumOff val="50000"/>
                </a:schemeClr>
              </a:solidFill>
            </a:endParaRPr>
          </a:p>
        </p:txBody>
      </p:sp>
    </p:spTree>
    <p:extLst>
      <p:ext uri="{BB962C8B-B14F-4D97-AF65-F5344CB8AC3E}">
        <p14:creationId xmlns:p14="http://schemas.microsoft.com/office/powerpoint/2010/main" val="34083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DD249-8AF3-9303-2B2C-C5E4DE7ADF49}"/>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spcBef>
                <a:spcPct val="0"/>
              </a:spcBef>
            </a:pPr>
            <a:r>
              <a:rPr lang="en-US" sz="2500" b="0" i="0" kern="1200">
                <a:solidFill>
                  <a:srgbClr val="FFFFFF"/>
                </a:solidFill>
                <a:effectLst/>
                <a:latin typeface="+mj-lt"/>
                <a:ea typeface="+mj-ea"/>
                <a:cs typeface="+mj-cs"/>
              </a:rPr>
              <a:t>So, what exactly is software engineering?</a:t>
            </a:r>
            <a:br>
              <a:rPr lang="en-US" sz="2500" b="0" i="0" kern="1200">
                <a:solidFill>
                  <a:srgbClr val="FFFFFF"/>
                </a:solidFill>
                <a:effectLst/>
                <a:latin typeface="+mj-lt"/>
                <a:ea typeface="+mj-ea"/>
                <a:cs typeface="+mj-cs"/>
              </a:rPr>
            </a:br>
            <a:br>
              <a:rPr lang="en-US" sz="2500" b="0" i="0" kern="1200">
                <a:solidFill>
                  <a:srgbClr val="FFFFFF"/>
                </a:solidFill>
                <a:effectLst/>
                <a:latin typeface="+mj-lt"/>
                <a:ea typeface="+mj-ea"/>
                <a:cs typeface="+mj-cs"/>
              </a:rPr>
            </a:br>
            <a:r>
              <a:rPr lang="en-US" sz="2500" b="0" i="0" kern="1200">
                <a:solidFill>
                  <a:srgbClr val="FFFFFF"/>
                </a:solidFill>
                <a:effectLst/>
                <a:latin typeface="+mj-lt"/>
                <a:ea typeface="+mj-ea"/>
                <a:cs typeface="+mj-cs"/>
              </a:rPr>
              <a:t> </a:t>
            </a:r>
            <a:r>
              <a:rPr lang="en-US" sz="2500" b="0" i="1" kern="1200">
                <a:solidFill>
                  <a:srgbClr val="FFFFFF"/>
                </a:solidFill>
                <a:effectLst/>
                <a:latin typeface="+mj-lt"/>
                <a:ea typeface="+mj-ea"/>
                <a:cs typeface="+mj-cs"/>
              </a:rPr>
              <a:t>[Yet Another Definition] </a:t>
            </a:r>
            <a:br>
              <a:rPr lang="en-US" sz="2500" kern="1200">
                <a:solidFill>
                  <a:srgbClr val="FFFFFF"/>
                </a:solidFill>
                <a:latin typeface="+mj-lt"/>
                <a:ea typeface="+mj-ea"/>
                <a:cs typeface="+mj-cs"/>
              </a:rPr>
            </a:br>
            <a:endParaRPr lang="en-US" sz="2500" kern="120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0F86411F-AF54-F9C4-783A-A1B52227A692}"/>
              </a:ext>
            </a:extLst>
          </p:cNvPr>
          <p:cNvSpPr>
            <a:spLocks noGrp="1"/>
          </p:cNvSpPr>
          <p:nvPr>
            <p:ph type="sldNum" idx="12"/>
          </p:nvPr>
        </p:nvSpPr>
        <p:spPr>
          <a:xfrm>
            <a:off x="11704320" y="6455664"/>
            <a:ext cx="448056" cy="365125"/>
          </a:xfrm>
        </p:spPr>
        <p:txBody>
          <a:bodyPr vert="horz" lIns="91440" tIns="45720" rIns="91440" bIns="45720" rtlCol="0" anchor="ctr">
            <a:normAutofit/>
          </a:bodyPr>
          <a:lstStyle/>
          <a:p>
            <a:pPr defTabSz="914400">
              <a:spcAft>
                <a:spcPts val="600"/>
              </a:spcAft>
            </a:pPr>
            <a:fld id="{00000000-1234-1234-1234-123412341234}" type="slidenum">
              <a:rPr lang="en-US" sz="1100" b="1">
                <a:solidFill>
                  <a:schemeClr val="tx1">
                    <a:lumMod val="50000"/>
                    <a:lumOff val="50000"/>
                  </a:schemeClr>
                </a:solidFill>
              </a:rPr>
              <a:pPr defTabSz="914400">
                <a:spcAft>
                  <a:spcPts val="600"/>
                </a:spcAft>
              </a:pPr>
              <a:t>19</a:t>
            </a:fld>
            <a:endParaRPr lang="en-US" sz="1100" b="1">
              <a:solidFill>
                <a:schemeClr val="tx1">
                  <a:lumMod val="50000"/>
                  <a:lumOff val="50000"/>
                </a:schemeClr>
              </a:solidFill>
            </a:endParaRPr>
          </a:p>
        </p:txBody>
      </p:sp>
      <p:graphicFrame>
        <p:nvGraphicFramePr>
          <p:cNvPr id="6" name="Text Placeholder 2">
            <a:extLst>
              <a:ext uri="{FF2B5EF4-FFF2-40B4-BE49-F238E27FC236}">
                <a16:creationId xmlns:a16="http://schemas.microsoft.com/office/drawing/2014/main" id="{537FE938-9F14-13F4-1375-BFC8D259FFE5}"/>
              </a:ext>
            </a:extLst>
          </p:cNvPr>
          <p:cNvGraphicFramePr/>
          <p:nvPr>
            <p:extLst>
              <p:ext uri="{D42A27DB-BD31-4B8C-83A1-F6EECF244321}">
                <p14:modId xmlns:p14="http://schemas.microsoft.com/office/powerpoint/2010/main" val="23195693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76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83FC-137C-3A47-8FEF-08C0CC422F0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Lecture Outlines</a:t>
            </a:r>
          </a:p>
        </p:txBody>
      </p:sp>
      <p:graphicFrame>
        <p:nvGraphicFramePr>
          <p:cNvPr id="6" name="Content Placeholder 2">
            <a:extLst>
              <a:ext uri="{FF2B5EF4-FFF2-40B4-BE49-F238E27FC236}">
                <a16:creationId xmlns:a16="http://schemas.microsoft.com/office/drawing/2014/main" id="{C03A9083-42F0-81BB-A840-7FC85B5CEA92}"/>
              </a:ext>
            </a:extLst>
          </p:cNvPr>
          <p:cNvGraphicFramePr>
            <a:graphicFrameLocks noGrp="1"/>
          </p:cNvGraphicFramePr>
          <p:nvPr>
            <p:ph idx="1"/>
            <p:extLst>
              <p:ext uri="{D42A27DB-BD31-4B8C-83A1-F6EECF244321}">
                <p14:modId xmlns:p14="http://schemas.microsoft.com/office/powerpoint/2010/main" val="404113641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F9A16F0-3ED6-9A4A-80C9-B00FCB5E19BC}"/>
              </a:ext>
            </a:extLst>
          </p:cNvPr>
          <p:cNvSpPr>
            <a:spLocks noGrp="1"/>
          </p:cNvSpPr>
          <p:nvPr>
            <p:ph type="sldNum" sz="quarter" idx="12"/>
          </p:nvPr>
        </p:nvSpPr>
        <p:spPr>
          <a:xfrm>
            <a:off x="11704320" y="6455664"/>
            <a:ext cx="448056" cy="365125"/>
          </a:xfrm>
        </p:spPr>
        <p:txBody>
          <a:bodyPr>
            <a:normAutofit/>
          </a:bodyPr>
          <a:lstStyle/>
          <a:p>
            <a:pPr>
              <a:spcAft>
                <a:spcPts val="600"/>
              </a:spcAft>
            </a:pPr>
            <a:fld id="{4FAB73BC-B049-4115-A692-8D63A059BFB8}" type="slidenum">
              <a:rPr lang="en-US" sz="1100">
                <a:solidFill>
                  <a:schemeClr val="tx1">
                    <a:lumMod val="50000"/>
                    <a:lumOff val="50000"/>
                  </a:schemeClr>
                </a:solidFill>
              </a:rPr>
              <a:pPr>
                <a:spcAft>
                  <a:spcPts val="600"/>
                </a:spcAft>
              </a:pPr>
              <a:t>2</a:t>
            </a:fld>
            <a:endParaRPr lang="en-US" sz="1100">
              <a:solidFill>
                <a:schemeClr val="tx1">
                  <a:lumMod val="50000"/>
                  <a:lumOff val="50000"/>
                </a:schemeClr>
              </a:solidFill>
            </a:endParaRPr>
          </a:p>
        </p:txBody>
      </p:sp>
    </p:spTree>
    <p:extLst>
      <p:ext uri="{BB962C8B-B14F-4D97-AF65-F5344CB8AC3E}">
        <p14:creationId xmlns:p14="http://schemas.microsoft.com/office/powerpoint/2010/main" val="2464764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46256-B591-1885-26E0-0E80F9FB7080}"/>
              </a:ext>
            </a:extLst>
          </p:cNvPr>
          <p:cNvPicPr>
            <a:picLocks noChangeAspect="1"/>
          </p:cNvPicPr>
          <p:nvPr/>
        </p:nvPicPr>
        <p:blipFill>
          <a:blip r:embed="rId2"/>
          <a:srcRect t="1547"/>
          <a:stretch/>
        </p:blipFill>
        <p:spPr>
          <a:xfrm>
            <a:off x="633999" y="1054100"/>
            <a:ext cx="5462001" cy="4382677"/>
          </a:xfrm>
          <a:prstGeom prst="rect">
            <a:avLst/>
          </a:prstGeom>
        </p:spPr>
      </p:pic>
      <p:sp>
        <p:nvSpPr>
          <p:cNvPr id="2" name="Title 1">
            <a:extLst>
              <a:ext uri="{FF2B5EF4-FFF2-40B4-BE49-F238E27FC236}">
                <a16:creationId xmlns:a16="http://schemas.microsoft.com/office/drawing/2014/main" id="{61358F71-8C6A-FBD9-77EA-D30E87A91F07}"/>
              </a:ext>
            </a:extLst>
          </p:cNvPr>
          <p:cNvSpPr>
            <a:spLocks noGrp="1"/>
          </p:cNvSpPr>
          <p:nvPr>
            <p:ph type="title"/>
          </p:nvPr>
        </p:nvSpPr>
        <p:spPr>
          <a:xfrm>
            <a:off x="6713220" y="1054100"/>
            <a:ext cx="4615180" cy="4032091"/>
          </a:xfrm>
        </p:spPr>
        <p:txBody>
          <a:bodyPr vert="horz" lIns="91440" tIns="45720" rIns="91440" bIns="45720" rtlCol="0" anchor="ctr">
            <a:noAutofit/>
          </a:bodyPr>
          <a:lstStyle/>
          <a:p>
            <a:pPr>
              <a:lnSpc>
                <a:spcPct val="80000"/>
              </a:lnSpc>
            </a:pPr>
            <a:r>
              <a:rPr lang="en-US" sz="5000" dirty="0">
                <a:blipFill dpi="0" rotWithShape="1">
                  <a:blip r:embed="rId3"/>
                  <a:srcRect/>
                  <a:tile tx="6350" ty="-127000" sx="65000" sy="64000" flip="none" algn="tl"/>
                </a:blipFill>
              </a:rPr>
              <a:t>Meta ai – Imagining se: </a:t>
            </a:r>
            <a:br>
              <a:rPr lang="en-US" sz="5000" dirty="0">
                <a:blipFill dpi="0" rotWithShape="1">
                  <a:blip r:embed="rId3"/>
                  <a:srcRect/>
                  <a:tile tx="6350" ty="-127000" sx="65000" sy="64000" flip="none" algn="tl"/>
                </a:blipFill>
              </a:rPr>
            </a:br>
            <a:br>
              <a:rPr lang="en-US" sz="5000" dirty="0">
                <a:blipFill dpi="0" rotWithShape="1">
                  <a:blip r:embed="rId3"/>
                  <a:srcRect/>
                  <a:tile tx="6350" ty="-127000" sx="65000" sy="64000" flip="none" algn="tl"/>
                </a:blipFill>
              </a:rPr>
            </a:br>
            <a:r>
              <a:rPr lang="en-US" sz="5000" dirty="0">
                <a:solidFill>
                  <a:srgbClr val="0070C0"/>
                </a:solidFill>
              </a:rPr>
              <a:t>Picasso style</a:t>
            </a:r>
          </a:p>
        </p:txBody>
      </p:sp>
      <p:sp>
        <p:nvSpPr>
          <p:cNvPr id="4" name="Slide Number Placeholder 3">
            <a:extLst>
              <a:ext uri="{FF2B5EF4-FFF2-40B4-BE49-F238E27FC236}">
                <a16:creationId xmlns:a16="http://schemas.microsoft.com/office/drawing/2014/main" id="{871E1260-E700-124D-4819-2D8AF2E5691D}"/>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defTabSz="457200">
              <a:spcAft>
                <a:spcPts val="600"/>
              </a:spcAft>
            </a:pPr>
            <a:fld id="{4FAB73BC-B049-4115-A692-8D63A059BFB8}" type="slidenum">
              <a:rPr lang="en-US" sz="2800" smtClean="0"/>
              <a:pPr defTabSz="457200">
                <a:spcAft>
                  <a:spcPts val="600"/>
                </a:spcAft>
              </a:pPr>
              <a:t>20</a:t>
            </a:fld>
            <a:endParaRPr lang="en-US" sz="2800"/>
          </a:p>
        </p:txBody>
      </p:sp>
    </p:spTree>
    <p:extLst>
      <p:ext uri="{BB962C8B-B14F-4D97-AF65-F5344CB8AC3E}">
        <p14:creationId xmlns:p14="http://schemas.microsoft.com/office/powerpoint/2010/main" val="428915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AF61B7-8E46-F1D1-564B-789B13EF4572}"/>
              </a:ext>
            </a:extLst>
          </p:cNvPr>
          <p:cNvPicPr>
            <a:picLocks noChangeAspect="1"/>
          </p:cNvPicPr>
          <p:nvPr/>
        </p:nvPicPr>
        <p:blipFill>
          <a:blip r:embed="rId2"/>
          <a:srcRect r="1230" b="-3"/>
          <a:stretch/>
        </p:blipFill>
        <p:spPr>
          <a:xfrm>
            <a:off x="633999" y="1054100"/>
            <a:ext cx="5462001" cy="4382677"/>
          </a:xfrm>
          <a:prstGeom prst="rect">
            <a:avLst/>
          </a:prstGeom>
        </p:spPr>
      </p:pic>
      <p:sp>
        <p:nvSpPr>
          <p:cNvPr id="2" name="Title 1">
            <a:extLst>
              <a:ext uri="{FF2B5EF4-FFF2-40B4-BE49-F238E27FC236}">
                <a16:creationId xmlns:a16="http://schemas.microsoft.com/office/drawing/2014/main" id="{9E498916-E66C-68DD-192E-998E616BF954}"/>
              </a:ext>
            </a:extLst>
          </p:cNvPr>
          <p:cNvSpPr>
            <a:spLocks noGrp="1"/>
          </p:cNvSpPr>
          <p:nvPr>
            <p:ph type="title"/>
          </p:nvPr>
        </p:nvSpPr>
        <p:spPr>
          <a:xfrm>
            <a:off x="6713220" y="1054100"/>
            <a:ext cx="4615180" cy="3736099"/>
          </a:xfrm>
        </p:spPr>
        <p:txBody>
          <a:bodyPr vert="horz" lIns="91440" tIns="45720" rIns="91440" bIns="45720" rtlCol="0" anchor="ctr">
            <a:normAutofit/>
          </a:bodyPr>
          <a:lstStyle/>
          <a:p>
            <a:pPr>
              <a:lnSpc>
                <a:spcPct val="80000"/>
              </a:lnSpc>
            </a:pPr>
            <a:r>
              <a:rPr lang="en-US" sz="6200" dirty="0">
                <a:blipFill dpi="0" rotWithShape="1">
                  <a:blip r:embed="rId3"/>
                  <a:srcRect/>
                  <a:tile tx="6350" ty="-127000" sx="65000" sy="64000" flip="none" algn="tl"/>
                </a:blipFill>
              </a:rPr>
              <a:t>Meta ai – Imagining se: Picasso style</a:t>
            </a:r>
          </a:p>
        </p:txBody>
      </p:sp>
      <p:sp>
        <p:nvSpPr>
          <p:cNvPr id="4" name="Slide Number Placeholder 3">
            <a:extLst>
              <a:ext uri="{FF2B5EF4-FFF2-40B4-BE49-F238E27FC236}">
                <a16:creationId xmlns:a16="http://schemas.microsoft.com/office/drawing/2014/main" id="{3A56E051-5327-1CCB-CB66-46255684C2CA}"/>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defTabSz="457200">
              <a:spcAft>
                <a:spcPts val="600"/>
              </a:spcAft>
            </a:pPr>
            <a:fld id="{4FAB73BC-B049-4115-A692-8D63A059BFB8}" type="slidenum">
              <a:rPr lang="en-US" sz="2800" smtClean="0"/>
              <a:pPr defTabSz="457200">
                <a:spcAft>
                  <a:spcPts val="600"/>
                </a:spcAft>
              </a:pPr>
              <a:t>21</a:t>
            </a:fld>
            <a:endParaRPr lang="en-US" sz="2800"/>
          </a:p>
        </p:txBody>
      </p:sp>
    </p:spTree>
    <p:extLst>
      <p:ext uri="{BB962C8B-B14F-4D97-AF65-F5344CB8AC3E}">
        <p14:creationId xmlns:p14="http://schemas.microsoft.com/office/powerpoint/2010/main" val="214776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62D8-4098-99B3-2135-680EDA49C9E6}"/>
              </a:ext>
            </a:extLst>
          </p:cNvPr>
          <p:cNvSpPr>
            <a:spLocks noGrp="1"/>
          </p:cNvSpPr>
          <p:nvPr>
            <p:ph type="title"/>
          </p:nvPr>
        </p:nvSpPr>
        <p:spPr/>
        <p:txBody>
          <a:bodyPr>
            <a:normAutofit/>
          </a:bodyPr>
          <a:lstStyle/>
          <a:p>
            <a:r>
              <a:rPr lang="en-US"/>
              <a:t>In class Exercise</a:t>
            </a:r>
          </a:p>
        </p:txBody>
      </p:sp>
      <p:sp>
        <p:nvSpPr>
          <p:cNvPr id="3" name="Content Placeholder 2">
            <a:extLst>
              <a:ext uri="{FF2B5EF4-FFF2-40B4-BE49-F238E27FC236}">
                <a16:creationId xmlns:a16="http://schemas.microsoft.com/office/drawing/2014/main" id="{DD79C2D4-38CB-D1C8-D9E5-3B4755CAD6E4}"/>
              </a:ext>
            </a:extLst>
          </p:cNvPr>
          <p:cNvSpPr>
            <a:spLocks noGrp="1"/>
          </p:cNvSpPr>
          <p:nvPr>
            <p:ph idx="1"/>
          </p:nvPr>
        </p:nvSpPr>
        <p:spPr>
          <a:xfrm>
            <a:off x="365760" y="2250852"/>
            <a:ext cx="11585448" cy="4436030"/>
          </a:xfrm>
        </p:spPr>
        <p:txBody>
          <a:bodyPr>
            <a:noAutofit/>
          </a:bodyPr>
          <a:lstStyle/>
          <a:p>
            <a:r>
              <a:rPr lang="en-US" sz="2500" b="0" i="0" dirty="0">
                <a:effectLst/>
                <a:latin typeface="Söhne"/>
              </a:rPr>
              <a:t>Imagine you're tasked with designing an app that helps people </a:t>
            </a:r>
            <a:r>
              <a:rPr lang="en-US" sz="2500" b="1" i="0" dirty="0">
                <a:solidFill>
                  <a:srgbClr val="00B0F0"/>
                </a:solidFill>
                <a:effectLst/>
                <a:latin typeface="Söhne"/>
              </a:rPr>
              <a:t>track their daily water intake</a:t>
            </a:r>
            <a:r>
              <a:rPr lang="en-US" sz="2500" b="0" i="0" dirty="0">
                <a:effectLst/>
                <a:latin typeface="Söhne"/>
              </a:rPr>
              <a:t>. </a:t>
            </a:r>
          </a:p>
          <a:p>
            <a:r>
              <a:rPr lang="en-US" sz="2500" b="0" i="0" dirty="0">
                <a:effectLst/>
                <a:latin typeface="Söhne"/>
              </a:rPr>
              <a:t>You want to ensure it's user-friendly, accurate, and engaging. </a:t>
            </a:r>
          </a:p>
          <a:p>
            <a:r>
              <a:rPr lang="en-US" sz="2500" b="0" i="0" dirty="0">
                <a:effectLst/>
                <a:latin typeface="Söhne"/>
              </a:rPr>
              <a:t>In pairs</a:t>
            </a:r>
            <a:r>
              <a:rPr lang="en-US" sz="2500" dirty="0">
                <a:latin typeface="Söhne"/>
              </a:rPr>
              <a:t>:</a:t>
            </a:r>
          </a:p>
          <a:p>
            <a:pPr marL="722312" lvl="1" indent="-457200">
              <a:buFont typeface="+mj-lt"/>
              <a:buAutoNum type="arabicPeriod"/>
            </a:pPr>
            <a:r>
              <a:rPr lang="en-US" sz="2100" dirty="0">
                <a:latin typeface="Söhne"/>
              </a:rPr>
              <a:t>O</a:t>
            </a:r>
            <a:r>
              <a:rPr lang="en-US" sz="2100" b="0" i="0" dirty="0">
                <a:effectLst/>
                <a:latin typeface="Söhne"/>
              </a:rPr>
              <a:t>utline the key steps you would take to bring this app from concept to reality. </a:t>
            </a:r>
          </a:p>
          <a:p>
            <a:pPr marL="722312" lvl="1" indent="-457200">
              <a:buFont typeface="+mj-lt"/>
              <a:buAutoNum type="arabicPeriod"/>
            </a:pPr>
            <a:r>
              <a:rPr lang="en-US" sz="2100" b="0" i="0" dirty="0">
                <a:effectLst/>
                <a:latin typeface="Söhne"/>
              </a:rPr>
              <a:t>What challenges do you foresee in each phase, and how might you address them?</a:t>
            </a:r>
          </a:p>
          <a:p>
            <a:r>
              <a:rPr lang="en-US" sz="2500" b="0" i="0" dirty="0">
                <a:effectLst/>
                <a:latin typeface="Söhne"/>
              </a:rPr>
              <a:t>You have 10 minutes to brainstorm and create a rough plan. </a:t>
            </a:r>
          </a:p>
          <a:p>
            <a:r>
              <a:rPr lang="en-US" sz="2500" b="0" i="0" dirty="0">
                <a:effectLst/>
                <a:latin typeface="Söhne"/>
              </a:rPr>
              <a:t>Let's discuss your ideas afterward.</a:t>
            </a:r>
            <a:endParaRPr lang="en-US" sz="2500" dirty="0"/>
          </a:p>
        </p:txBody>
      </p:sp>
      <p:sp>
        <p:nvSpPr>
          <p:cNvPr id="4" name="Slide Number Placeholder 3">
            <a:extLst>
              <a:ext uri="{FF2B5EF4-FFF2-40B4-BE49-F238E27FC236}">
                <a16:creationId xmlns:a16="http://schemas.microsoft.com/office/drawing/2014/main" id="{2B3CCD03-6CAA-9E23-C09B-DB240A88666B}"/>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22</a:t>
            </a:fld>
            <a:endParaRPr lang="en-US"/>
          </a:p>
        </p:txBody>
      </p:sp>
    </p:spTree>
    <p:extLst>
      <p:ext uri="{BB962C8B-B14F-4D97-AF65-F5344CB8AC3E}">
        <p14:creationId xmlns:p14="http://schemas.microsoft.com/office/powerpoint/2010/main" val="1731103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EA03-CF74-6E9B-077D-4FABBCFFDB93}"/>
              </a:ext>
            </a:extLst>
          </p:cNvPr>
          <p:cNvSpPr>
            <a:spLocks noGrp="1"/>
          </p:cNvSpPr>
          <p:nvPr>
            <p:ph type="title"/>
          </p:nvPr>
        </p:nvSpPr>
        <p:spPr/>
        <p:txBody>
          <a:bodyPr>
            <a:normAutofit/>
          </a:bodyPr>
          <a:lstStyle/>
          <a:p>
            <a:r>
              <a:rPr lang="en-US"/>
              <a:t>REQUIREMENTS ENGINEERING</a:t>
            </a:r>
          </a:p>
        </p:txBody>
      </p:sp>
      <p:sp>
        <p:nvSpPr>
          <p:cNvPr id="3" name="Content Placeholder 2">
            <a:extLst>
              <a:ext uri="{FF2B5EF4-FFF2-40B4-BE49-F238E27FC236}">
                <a16:creationId xmlns:a16="http://schemas.microsoft.com/office/drawing/2014/main" id="{5C69BC1A-E14B-9EF1-B358-77415B139FE3}"/>
              </a:ext>
            </a:extLst>
          </p:cNvPr>
          <p:cNvSpPr>
            <a:spLocks noGrp="1"/>
          </p:cNvSpPr>
          <p:nvPr>
            <p:ph idx="1"/>
          </p:nvPr>
        </p:nvSpPr>
        <p:spPr>
          <a:xfrm>
            <a:off x="240792" y="2245868"/>
            <a:ext cx="8061452" cy="4050792"/>
          </a:xfrm>
        </p:spPr>
        <p:txBody>
          <a:bodyPr>
            <a:normAutofit/>
          </a:bodyPr>
          <a:lstStyle/>
          <a:p>
            <a:pPr algn="just">
              <a:buFont typeface="Arial" panose="020B0604020202020204" pitchFamily="34" charset="0"/>
              <a:buChar char="•"/>
            </a:pPr>
            <a:r>
              <a:rPr lang="en-US" sz="2800" b="0" i="0" dirty="0">
                <a:effectLst/>
                <a:latin typeface="Söhne"/>
              </a:rPr>
              <a:t>Conduct surveys or interviews to understand user needs.</a:t>
            </a:r>
          </a:p>
          <a:p>
            <a:pPr algn="just">
              <a:buFont typeface="Arial" panose="020B0604020202020204" pitchFamily="34" charset="0"/>
              <a:buChar char="•"/>
            </a:pPr>
            <a:r>
              <a:rPr lang="en-US" sz="2800" b="0" i="0" dirty="0">
                <a:effectLst/>
                <a:latin typeface="Söhne"/>
              </a:rPr>
              <a:t>Define features like tracking, reminders, and user-friendly interface.</a:t>
            </a:r>
          </a:p>
          <a:p>
            <a:pPr algn="just">
              <a:buFont typeface="Arial" panose="020B0604020202020204" pitchFamily="34" charset="0"/>
              <a:buChar char="•"/>
            </a:pPr>
            <a:r>
              <a:rPr lang="en-US" sz="2800" b="0" i="0" dirty="0">
                <a:effectLst/>
                <a:latin typeface="Söhne"/>
              </a:rPr>
              <a:t>Consider platforms (iOS, Android) and compatibility.</a:t>
            </a:r>
          </a:p>
          <a:p>
            <a:endParaRPr lang="en-US" sz="2800" dirty="0"/>
          </a:p>
        </p:txBody>
      </p:sp>
      <p:sp>
        <p:nvSpPr>
          <p:cNvPr id="4" name="Slide Number Placeholder 3">
            <a:extLst>
              <a:ext uri="{FF2B5EF4-FFF2-40B4-BE49-F238E27FC236}">
                <a16:creationId xmlns:a16="http://schemas.microsoft.com/office/drawing/2014/main" id="{BD009052-9371-A283-06F3-1DDFEDD892F3}"/>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23</a:t>
            </a:fld>
            <a:endParaRPr lang="en-US"/>
          </a:p>
        </p:txBody>
      </p:sp>
      <p:pic>
        <p:nvPicPr>
          <p:cNvPr id="7" name="Picture 6">
            <a:extLst>
              <a:ext uri="{FF2B5EF4-FFF2-40B4-BE49-F238E27FC236}">
                <a16:creationId xmlns:a16="http://schemas.microsoft.com/office/drawing/2014/main" id="{8DE2F946-234C-9F63-59F2-02041CA2C2ED}"/>
              </a:ext>
            </a:extLst>
          </p:cNvPr>
          <p:cNvPicPr>
            <a:picLocks noChangeAspect="1"/>
          </p:cNvPicPr>
          <p:nvPr/>
        </p:nvPicPr>
        <p:blipFill rotWithShape="1">
          <a:blip r:embed="rId2"/>
          <a:srcRect l="561" r="222" b="2"/>
          <a:stretch/>
        </p:blipFill>
        <p:spPr>
          <a:xfrm>
            <a:off x="9516434" y="1850136"/>
            <a:ext cx="2539859" cy="3980688"/>
          </a:xfrm>
          <a:prstGeom prst="rect">
            <a:avLst/>
          </a:prstGeom>
        </p:spPr>
      </p:pic>
    </p:spTree>
    <p:extLst>
      <p:ext uri="{BB962C8B-B14F-4D97-AF65-F5344CB8AC3E}">
        <p14:creationId xmlns:p14="http://schemas.microsoft.com/office/powerpoint/2010/main" val="3428907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7F8A-DE23-338F-12D6-EC44BDE1BE85}"/>
              </a:ext>
            </a:extLst>
          </p:cNvPr>
          <p:cNvSpPr>
            <a:spLocks noGrp="1"/>
          </p:cNvSpPr>
          <p:nvPr>
            <p:ph type="title"/>
          </p:nvPr>
        </p:nvSpPr>
        <p:spPr>
          <a:xfrm>
            <a:off x="218948" y="145796"/>
            <a:ext cx="10058400" cy="1609344"/>
          </a:xfrm>
        </p:spPr>
        <p:txBody>
          <a:bodyPr>
            <a:normAutofit/>
          </a:bodyPr>
          <a:lstStyle/>
          <a:p>
            <a:r>
              <a:rPr lang="en-US" dirty="0"/>
              <a:t>Design</a:t>
            </a:r>
          </a:p>
        </p:txBody>
      </p:sp>
      <p:sp>
        <p:nvSpPr>
          <p:cNvPr id="3" name="Content Placeholder 2">
            <a:extLst>
              <a:ext uri="{FF2B5EF4-FFF2-40B4-BE49-F238E27FC236}">
                <a16:creationId xmlns:a16="http://schemas.microsoft.com/office/drawing/2014/main" id="{689B911B-7015-CA33-549E-2BC53BB769DB}"/>
              </a:ext>
            </a:extLst>
          </p:cNvPr>
          <p:cNvSpPr>
            <a:spLocks noGrp="1"/>
          </p:cNvSpPr>
          <p:nvPr>
            <p:ph idx="1"/>
          </p:nvPr>
        </p:nvSpPr>
        <p:spPr>
          <a:xfrm>
            <a:off x="355600" y="1689608"/>
            <a:ext cx="8966200" cy="4050792"/>
          </a:xfrm>
        </p:spPr>
        <p:txBody>
          <a:bodyPr>
            <a:normAutofit fontScale="25000" lnSpcReduction="20000"/>
          </a:bodyPr>
          <a:lstStyle/>
          <a:p>
            <a:pPr algn="just">
              <a:buFont typeface="Arial" panose="020B0604020202020204" pitchFamily="34" charset="0"/>
              <a:buChar char="•"/>
            </a:pPr>
            <a:r>
              <a:rPr lang="en-US" sz="8800" b="0" i="0" dirty="0">
                <a:effectLst/>
                <a:latin typeface="Söhne"/>
              </a:rPr>
              <a:t>Create wireframes and mockups to visualize the app's layout.</a:t>
            </a:r>
          </a:p>
          <a:p>
            <a:pPr algn="just">
              <a:buFont typeface="Arial" panose="020B0604020202020204" pitchFamily="34" charset="0"/>
              <a:buChar char="•"/>
            </a:pPr>
            <a:endParaRPr lang="en-US" sz="8800" b="0" i="0" dirty="0">
              <a:effectLst/>
              <a:latin typeface="Söhne"/>
            </a:endParaRPr>
          </a:p>
          <a:p>
            <a:pPr algn="just">
              <a:buFont typeface="Arial" panose="020B0604020202020204" pitchFamily="34" charset="0"/>
              <a:buChar char="•"/>
            </a:pPr>
            <a:r>
              <a:rPr lang="en-US" sz="8800" b="0" i="0" dirty="0">
                <a:effectLst/>
                <a:latin typeface="Söhne"/>
              </a:rPr>
              <a:t>Design a simple and intuitive user interface.</a:t>
            </a:r>
          </a:p>
          <a:p>
            <a:pPr algn="just">
              <a:buFont typeface="Arial" panose="020B0604020202020204" pitchFamily="34" charset="0"/>
              <a:buChar char="•"/>
            </a:pPr>
            <a:endParaRPr lang="en-US" sz="8800" b="0" i="0" dirty="0">
              <a:effectLst/>
              <a:latin typeface="Söhne"/>
            </a:endParaRPr>
          </a:p>
          <a:p>
            <a:pPr algn="just">
              <a:buFont typeface="Arial" panose="020B0604020202020204" pitchFamily="34" charset="0"/>
              <a:buChar char="•"/>
            </a:pPr>
            <a:r>
              <a:rPr lang="en-US" sz="8800" b="0" i="0" dirty="0">
                <a:effectLst/>
                <a:latin typeface="Söhne"/>
              </a:rPr>
              <a:t>Plan the color scheme, fonts, and icons for a cohesive look.</a:t>
            </a:r>
          </a:p>
          <a:p>
            <a:pPr algn="just">
              <a:buFont typeface="Arial" panose="020B0604020202020204" pitchFamily="34" charset="0"/>
              <a:buChar char="•"/>
            </a:pPr>
            <a:endParaRPr lang="en-US" sz="8800" b="0" i="0" dirty="0">
              <a:effectLst/>
              <a:latin typeface="Söhne"/>
            </a:endParaRPr>
          </a:p>
          <a:p>
            <a:pPr algn="just">
              <a:buFont typeface="Arial" panose="020B0604020202020204" pitchFamily="34" charset="0"/>
              <a:buChar char="•"/>
            </a:pPr>
            <a:r>
              <a:rPr lang="en-US" sz="8800" b="0" i="0" dirty="0">
                <a:effectLst/>
                <a:latin typeface="Söhne"/>
              </a:rPr>
              <a:t>Decide on the overall architecture of the system.</a:t>
            </a:r>
          </a:p>
          <a:p>
            <a:pPr algn="just">
              <a:buFont typeface="Arial" panose="020B0604020202020204" pitchFamily="34" charset="0"/>
              <a:buChar char="•"/>
            </a:pPr>
            <a:endParaRPr lang="en-US" sz="8800" b="0" i="0" dirty="0">
              <a:effectLst/>
              <a:latin typeface="Söhne"/>
            </a:endParaRPr>
          </a:p>
          <a:p>
            <a:pPr algn="just">
              <a:buFont typeface="Arial" panose="020B0604020202020204" pitchFamily="34" charset="0"/>
              <a:buChar char="•"/>
            </a:pPr>
            <a:r>
              <a:rPr lang="en-US" sz="8800" dirty="0">
                <a:latin typeface="Söhne"/>
              </a:rPr>
              <a:t>Design the classes to be implemented and assign responsibilities to classes and methods.</a:t>
            </a:r>
          </a:p>
          <a:p>
            <a:pPr algn="just">
              <a:buFont typeface="Arial" panose="020B0604020202020204" pitchFamily="34" charset="0"/>
              <a:buChar char="•"/>
            </a:pPr>
            <a:endParaRPr lang="en-US" sz="8800" b="0" i="0" dirty="0">
              <a:effectLst/>
              <a:latin typeface="Söhne"/>
            </a:endParaRPr>
          </a:p>
          <a:p>
            <a:pPr algn="just">
              <a:buFont typeface="Arial" panose="020B0604020202020204" pitchFamily="34" charset="0"/>
              <a:buChar char="•"/>
            </a:pPr>
            <a:r>
              <a:rPr lang="en-US" sz="8800" dirty="0">
                <a:latin typeface="Söhne"/>
              </a:rPr>
              <a:t>Design the Database scheme.</a:t>
            </a:r>
            <a:endParaRPr lang="en-US" sz="8800" b="0" i="0" dirty="0">
              <a:effectLst/>
              <a:latin typeface="Söhne"/>
            </a:endParaRPr>
          </a:p>
          <a:p>
            <a:endParaRPr lang="en-US" sz="2500" dirty="0"/>
          </a:p>
        </p:txBody>
      </p:sp>
      <p:sp>
        <p:nvSpPr>
          <p:cNvPr id="4" name="Slide Number Placeholder 3">
            <a:extLst>
              <a:ext uri="{FF2B5EF4-FFF2-40B4-BE49-F238E27FC236}">
                <a16:creationId xmlns:a16="http://schemas.microsoft.com/office/drawing/2014/main" id="{E191C7CC-D930-5893-07B7-6334A56B9A82}"/>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24</a:t>
            </a:fld>
            <a:endParaRPr lang="en-US"/>
          </a:p>
        </p:txBody>
      </p:sp>
      <p:pic>
        <p:nvPicPr>
          <p:cNvPr id="7" name="Picture 6">
            <a:extLst>
              <a:ext uri="{FF2B5EF4-FFF2-40B4-BE49-F238E27FC236}">
                <a16:creationId xmlns:a16="http://schemas.microsoft.com/office/drawing/2014/main" id="{08B85A66-E603-8EE0-65A0-32DC7A67BB13}"/>
              </a:ext>
            </a:extLst>
          </p:cNvPr>
          <p:cNvPicPr>
            <a:picLocks noChangeAspect="1"/>
          </p:cNvPicPr>
          <p:nvPr/>
        </p:nvPicPr>
        <p:blipFill rotWithShape="1">
          <a:blip r:embed="rId2"/>
          <a:srcRect l="561" r="222" b="2"/>
          <a:stretch/>
        </p:blipFill>
        <p:spPr>
          <a:xfrm>
            <a:off x="9411349" y="1689608"/>
            <a:ext cx="2539859" cy="3980688"/>
          </a:xfrm>
          <a:prstGeom prst="rect">
            <a:avLst/>
          </a:prstGeom>
        </p:spPr>
      </p:pic>
    </p:spTree>
    <p:extLst>
      <p:ext uri="{BB962C8B-B14F-4D97-AF65-F5344CB8AC3E}">
        <p14:creationId xmlns:p14="http://schemas.microsoft.com/office/powerpoint/2010/main" val="3485088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DFE0-4518-3A35-895D-ABB69488B3E8}"/>
              </a:ext>
            </a:extLst>
          </p:cNvPr>
          <p:cNvSpPr>
            <a:spLocks noGrp="1"/>
          </p:cNvSpPr>
          <p:nvPr>
            <p:ph type="title"/>
          </p:nvPr>
        </p:nvSpPr>
        <p:spPr/>
        <p:txBody>
          <a:bodyPr>
            <a:normAutofit/>
          </a:bodyPr>
          <a:lstStyle/>
          <a:p>
            <a:r>
              <a:rPr lang="en-US" dirty="0"/>
              <a:t>Development</a:t>
            </a:r>
          </a:p>
        </p:txBody>
      </p:sp>
      <p:sp>
        <p:nvSpPr>
          <p:cNvPr id="3" name="Content Placeholder 2">
            <a:extLst>
              <a:ext uri="{FF2B5EF4-FFF2-40B4-BE49-F238E27FC236}">
                <a16:creationId xmlns:a16="http://schemas.microsoft.com/office/drawing/2014/main" id="{AF941378-9648-0B69-0107-36EE48354C03}"/>
              </a:ext>
            </a:extLst>
          </p:cNvPr>
          <p:cNvSpPr>
            <a:spLocks noGrp="1"/>
          </p:cNvSpPr>
          <p:nvPr>
            <p:ph idx="1"/>
          </p:nvPr>
        </p:nvSpPr>
        <p:spPr>
          <a:xfrm>
            <a:off x="215900" y="2121408"/>
            <a:ext cx="8775700" cy="4050792"/>
          </a:xfrm>
        </p:spPr>
        <p:txBody>
          <a:bodyPr>
            <a:normAutofit/>
          </a:bodyPr>
          <a:lstStyle/>
          <a:p>
            <a:pPr algn="just">
              <a:buFont typeface="Arial" panose="020B0604020202020204" pitchFamily="34" charset="0"/>
              <a:buChar char="•"/>
            </a:pPr>
            <a:r>
              <a:rPr lang="en-US" sz="2500" b="0" i="0" dirty="0">
                <a:effectLst/>
                <a:latin typeface="Söhne"/>
              </a:rPr>
              <a:t>Choose a programming language and framework (e.g., Swift for iOS).</a:t>
            </a:r>
          </a:p>
          <a:p>
            <a:pPr algn="just">
              <a:buFont typeface="Arial" panose="020B0604020202020204" pitchFamily="34" charset="0"/>
              <a:buChar char="•"/>
            </a:pPr>
            <a:endParaRPr lang="en-US" sz="2500" b="0" i="0" dirty="0">
              <a:effectLst/>
              <a:latin typeface="Söhne"/>
            </a:endParaRPr>
          </a:p>
          <a:p>
            <a:pPr algn="just">
              <a:buFont typeface="Arial" panose="020B0604020202020204" pitchFamily="34" charset="0"/>
              <a:buChar char="•"/>
            </a:pPr>
            <a:r>
              <a:rPr lang="en-US" sz="2500" b="0" i="0" dirty="0">
                <a:effectLst/>
                <a:latin typeface="Söhne"/>
              </a:rPr>
              <a:t>Implement the user interface using code.</a:t>
            </a:r>
          </a:p>
          <a:p>
            <a:pPr algn="just">
              <a:buFont typeface="Arial" panose="020B0604020202020204" pitchFamily="34" charset="0"/>
              <a:buChar char="•"/>
            </a:pPr>
            <a:endParaRPr lang="en-US" sz="2500" b="0" i="0" dirty="0">
              <a:effectLst/>
              <a:latin typeface="Söhne"/>
            </a:endParaRPr>
          </a:p>
          <a:p>
            <a:pPr algn="just">
              <a:buFont typeface="Arial" panose="020B0604020202020204" pitchFamily="34" charset="0"/>
              <a:buChar char="•"/>
            </a:pPr>
            <a:r>
              <a:rPr lang="en-US" sz="2500" b="0" i="0" dirty="0">
                <a:effectLst/>
                <a:latin typeface="Söhne"/>
              </a:rPr>
              <a:t>Develop the water intake tracking logic.</a:t>
            </a:r>
          </a:p>
          <a:p>
            <a:endParaRPr lang="en-US" sz="2500" dirty="0"/>
          </a:p>
        </p:txBody>
      </p:sp>
      <p:sp>
        <p:nvSpPr>
          <p:cNvPr id="4" name="Slide Number Placeholder 3">
            <a:extLst>
              <a:ext uri="{FF2B5EF4-FFF2-40B4-BE49-F238E27FC236}">
                <a16:creationId xmlns:a16="http://schemas.microsoft.com/office/drawing/2014/main" id="{ED65BB4B-0656-1C84-276D-7D1398AAB689}"/>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25</a:t>
            </a:fld>
            <a:endParaRPr lang="en-US"/>
          </a:p>
        </p:txBody>
      </p:sp>
      <p:pic>
        <p:nvPicPr>
          <p:cNvPr id="7" name="Picture 6">
            <a:extLst>
              <a:ext uri="{FF2B5EF4-FFF2-40B4-BE49-F238E27FC236}">
                <a16:creationId xmlns:a16="http://schemas.microsoft.com/office/drawing/2014/main" id="{9E9D5675-5CD4-1ED5-F1C6-49D587DDD5E2}"/>
              </a:ext>
            </a:extLst>
          </p:cNvPr>
          <p:cNvPicPr>
            <a:picLocks noChangeAspect="1"/>
          </p:cNvPicPr>
          <p:nvPr/>
        </p:nvPicPr>
        <p:blipFill rotWithShape="1">
          <a:blip r:embed="rId2"/>
          <a:srcRect l="561" r="222" b="2"/>
          <a:stretch/>
        </p:blipFill>
        <p:spPr>
          <a:xfrm>
            <a:off x="9411349" y="1596136"/>
            <a:ext cx="2539859" cy="3980688"/>
          </a:xfrm>
          <a:prstGeom prst="rect">
            <a:avLst/>
          </a:prstGeom>
        </p:spPr>
      </p:pic>
    </p:spTree>
    <p:extLst>
      <p:ext uri="{BB962C8B-B14F-4D97-AF65-F5344CB8AC3E}">
        <p14:creationId xmlns:p14="http://schemas.microsoft.com/office/powerpoint/2010/main" val="995310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9BC0-BD70-EC6C-CE6A-774A9984085F}"/>
              </a:ext>
            </a:extLst>
          </p:cNvPr>
          <p:cNvSpPr>
            <a:spLocks noGrp="1"/>
          </p:cNvSpPr>
          <p:nvPr>
            <p:ph type="title"/>
          </p:nvPr>
        </p:nvSpPr>
        <p:spPr/>
        <p:txBody>
          <a:bodyPr>
            <a:normAutofit/>
          </a:bodyPr>
          <a:lstStyle/>
          <a:p>
            <a:r>
              <a:rPr lang="en-US" dirty="0"/>
              <a:t>Testing</a:t>
            </a:r>
          </a:p>
        </p:txBody>
      </p:sp>
      <p:sp>
        <p:nvSpPr>
          <p:cNvPr id="10" name="Content Placeholder 9">
            <a:extLst>
              <a:ext uri="{FF2B5EF4-FFF2-40B4-BE49-F238E27FC236}">
                <a16:creationId xmlns:a16="http://schemas.microsoft.com/office/drawing/2014/main" id="{588D908C-C77B-EF43-B131-16AB78E88D44}"/>
              </a:ext>
            </a:extLst>
          </p:cNvPr>
          <p:cNvSpPr>
            <a:spLocks noGrp="1"/>
          </p:cNvSpPr>
          <p:nvPr>
            <p:ph idx="1"/>
          </p:nvPr>
        </p:nvSpPr>
        <p:spPr>
          <a:xfrm>
            <a:off x="254000" y="2121408"/>
            <a:ext cx="8864600" cy="4050792"/>
          </a:xfrm>
        </p:spPr>
        <p:txBody>
          <a:bodyPr>
            <a:normAutofit/>
          </a:bodyPr>
          <a:lstStyle/>
          <a:p>
            <a:pPr algn="just">
              <a:buFont typeface="Arial" panose="020B0604020202020204" pitchFamily="34" charset="0"/>
              <a:buChar char="•"/>
            </a:pPr>
            <a:r>
              <a:rPr lang="en-US" sz="2500" b="0" i="0" dirty="0">
                <a:effectLst/>
                <a:latin typeface="Söhne"/>
              </a:rPr>
              <a:t>Perform unit tests to ensure individual components work.</a:t>
            </a:r>
          </a:p>
          <a:p>
            <a:pPr algn="just">
              <a:buFont typeface="Arial" panose="020B0604020202020204" pitchFamily="34" charset="0"/>
              <a:buChar char="•"/>
            </a:pPr>
            <a:endParaRPr lang="en-US" sz="2500" b="0" i="0" dirty="0">
              <a:effectLst/>
              <a:latin typeface="Söhne"/>
            </a:endParaRPr>
          </a:p>
          <a:p>
            <a:pPr algn="just">
              <a:buFont typeface="Arial" panose="020B0604020202020204" pitchFamily="34" charset="0"/>
              <a:buChar char="•"/>
            </a:pPr>
            <a:r>
              <a:rPr lang="en-US" sz="2500" b="0" i="0" dirty="0">
                <a:effectLst/>
                <a:latin typeface="Söhne"/>
              </a:rPr>
              <a:t>Conduct usability testing with potential users.</a:t>
            </a:r>
          </a:p>
          <a:p>
            <a:pPr algn="just">
              <a:buFont typeface="Arial" panose="020B0604020202020204" pitchFamily="34" charset="0"/>
              <a:buChar char="•"/>
            </a:pPr>
            <a:endParaRPr lang="en-US" sz="2500" b="0" i="0" dirty="0">
              <a:effectLst/>
              <a:latin typeface="Söhne"/>
            </a:endParaRPr>
          </a:p>
          <a:p>
            <a:pPr algn="just">
              <a:buFont typeface="Arial" panose="020B0604020202020204" pitchFamily="34" charset="0"/>
              <a:buChar char="•"/>
            </a:pPr>
            <a:r>
              <a:rPr lang="en-US" sz="2500" b="0" i="0" dirty="0">
                <a:effectLst/>
                <a:latin typeface="Söhne"/>
              </a:rPr>
              <a:t>Test the app on different devices to ensure compatibility.</a:t>
            </a:r>
          </a:p>
          <a:p>
            <a:endParaRPr lang="en-US" sz="2500" dirty="0"/>
          </a:p>
        </p:txBody>
      </p:sp>
      <p:sp>
        <p:nvSpPr>
          <p:cNvPr id="4" name="Slide Number Placeholder 3">
            <a:extLst>
              <a:ext uri="{FF2B5EF4-FFF2-40B4-BE49-F238E27FC236}">
                <a16:creationId xmlns:a16="http://schemas.microsoft.com/office/drawing/2014/main" id="{53F98F16-27E6-DD7C-01B6-4044721838F8}"/>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26</a:t>
            </a:fld>
            <a:endParaRPr lang="en-US"/>
          </a:p>
        </p:txBody>
      </p:sp>
      <p:pic>
        <p:nvPicPr>
          <p:cNvPr id="6" name="Content Placeholder 5" descr="A water bottle with a label&#10;&#10;Description automatically generated">
            <a:extLst>
              <a:ext uri="{FF2B5EF4-FFF2-40B4-BE49-F238E27FC236}">
                <a16:creationId xmlns:a16="http://schemas.microsoft.com/office/drawing/2014/main" id="{D84259E1-411D-032F-B590-6E720B810FDB}"/>
              </a:ext>
            </a:extLst>
          </p:cNvPr>
          <p:cNvPicPr>
            <a:picLocks noChangeAspect="1"/>
          </p:cNvPicPr>
          <p:nvPr/>
        </p:nvPicPr>
        <p:blipFill rotWithShape="1">
          <a:blip r:embed="rId2"/>
          <a:srcRect l="561" r="222" b="2"/>
          <a:stretch/>
        </p:blipFill>
        <p:spPr>
          <a:xfrm>
            <a:off x="9503734" y="1659636"/>
            <a:ext cx="2539859" cy="3980688"/>
          </a:xfrm>
          <a:prstGeom prst="rect">
            <a:avLst/>
          </a:prstGeom>
        </p:spPr>
      </p:pic>
    </p:spTree>
    <p:extLst>
      <p:ext uri="{BB962C8B-B14F-4D97-AF65-F5344CB8AC3E}">
        <p14:creationId xmlns:p14="http://schemas.microsoft.com/office/powerpoint/2010/main" val="2984175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1B6B-AEE0-CA23-B2D3-0CC6EB17BA60}"/>
              </a:ext>
            </a:extLst>
          </p:cNvPr>
          <p:cNvSpPr>
            <a:spLocks noGrp="1"/>
          </p:cNvSpPr>
          <p:nvPr>
            <p:ph type="title"/>
          </p:nvPr>
        </p:nvSpPr>
        <p:spPr/>
        <p:txBody>
          <a:bodyPr>
            <a:normAutofit/>
          </a:bodyPr>
          <a:lstStyle/>
          <a:p>
            <a:r>
              <a:rPr lang="en-US" dirty="0"/>
              <a:t>Deployment</a:t>
            </a:r>
          </a:p>
        </p:txBody>
      </p:sp>
      <p:sp>
        <p:nvSpPr>
          <p:cNvPr id="3" name="Content Placeholder 2">
            <a:extLst>
              <a:ext uri="{FF2B5EF4-FFF2-40B4-BE49-F238E27FC236}">
                <a16:creationId xmlns:a16="http://schemas.microsoft.com/office/drawing/2014/main" id="{8050A27E-7104-93F9-9C77-FDE18767CEFB}"/>
              </a:ext>
            </a:extLst>
          </p:cNvPr>
          <p:cNvSpPr>
            <a:spLocks noGrp="1"/>
          </p:cNvSpPr>
          <p:nvPr>
            <p:ph idx="1"/>
          </p:nvPr>
        </p:nvSpPr>
        <p:spPr>
          <a:xfrm>
            <a:off x="342900" y="2121408"/>
            <a:ext cx="8902700" cy="4050792"/>
          </a:xfrm>
        </p:spPr>
        <p:txBody>
          <a:bodyPr>
            <a:normAutofit/>
          </a:bodyPr>
          <a:lstStyle/>
          <a:p>
            <a:pPr algn="just">
              <a:buFont typeface="Arial" panose="020B0604020202020204" pitchFamily="34" charset="0"/>
              <a:buChar char="•"/>
            </a:pPr>
            <a:r>
              <a:rPr lang="en-US" sz="2300" b="0" i="0" dirty="0">
                <a:effectLst/>
                <a:latin typeface="Söhne"/>
              </a:rPr>
              <a:t>Prepare the app for release on app stores (Apple App Store, Google Play Store).</a:t>
            </a:r>
          </a:p>
          <a:p>
            <a:pPr algn="just">
              <a:buFont typeface="Arial" panose="020B0604020202020204" pitchFamily="34" charset="0"/>
              <a:buChar char="•"/>
            </a:pPr>
            <a:endParaRPr lang="en-US" sz="2300" b="0" i="0" dirty="0">
              <a:effectLst/>
              <a:latin typeface="Söhne"/>
            </a:endParaRPr>
          </a:p>
          <a:p>
            <a:pPr algn="just">
              <a:buFont typeface="Arial" panose="020B0604020202020204" pitchFamily="34" charset="0"/>
              <a:buChar char="•"/>
            </a:pPr>
            <a:r>
              <a:rPr lang="en-US" sz="2300" b="0" i="0" dirty="0">
                <a:effectLst/>
                <a:latin typeface="Söhne"/>
              </a:rPr>
              <a:t>Ensure the app meets store guidelines and requirements.</a:t>
            </a:r>
          </a:p>
          <a:p>
            <a:pPr algn="just">
              <a:buFont typeface="Arial" panose="020B0604020202020204" pitchFamily="34" charset="0"/>
              <a:buChar char="•"/>
            </a:pPr>
            <a:endParaRPr lang="en-US" sz="2300" b="0" i="0" dirty="0">
              <a:effectLst/>
              <a:latin typeface="Söhne"/>
            </a:endParaRPr>
          </a:p>
          <a:p>
            <a:pPr algn="just">
              <a:buFont typeface="Arial" panose="020B0604020202020204" pitchFamily="34" charset="0"/>
              <a:buChar char="•"/>
            </a:pPr>
            <a:r>
              <a:rPr lang="en-US" sz="2300" b="0" i="0" dirty="0">
                <a:effectLst/>
                <a:latin typeface="Söhne"/>
              </a:rPr>
              <a:t>Plan for updates and improvements based on user feedback.</a:t>
            </a:r>
          </a:p>
          <a:p>
            <a:endParaRPr lang="en-US" sz="2300" dirty="0"/>
          </a:p>
        </p:txBody>
      </p:sp>
      <p:sp>
        <p:nvSpPr>
          <p:cNvPr id="4" name="Slide Number Placeholder 3">
            <a:extLst>
              <a:ext uri="{FF2B5EF4-FFF2-40B4-BE49-F238E27FC236}">
                <a16:creationId xmlns:a16="http://schemas.microsoft.com/office/drawing/2014/main" id="{CC7C227C-0995-50D8-FEFC-4F7FD28B8F4B}"/>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27</a:t>
            </a:fld>
            <a:endParaRPr lang="en-US"/>
          </a:p>
        </p:txBody>
      </p:sp>
      <p:pic>
        <p:nvPicPr>
          <p:cNvPr id="6" name="Picture 5">
            <a:extLst>
              <a:ext uri="{FF2B5EF4-FFF2-40B4-BE49-F238E27FC236}">
                <a16:creationId xmlns:a16="http://schemas.microsoft.com/office/drawing/2014/main" id="{AD2ADA81-B3BA-4112-9724-12D542B51D07}"/>
              </a:ext>
            </a:extLst>
          </p:cNvPr>
          <p:cNvPicPr>
            <a:picLocks noChangeAspect="1"/>
          </p:cNvPicPr>
          <p:nvPr/>
        </p:nvPicPr>
        <p:blipFill rotWithShape="1">
          <a:blip r:embed="rId2"/>
          <a:srcRect l="561" r="222" b="2"/>
          <a:stretch/>
        </p:blipFill>
        <p:spPr>
          <a:xfrm>
            <a:off x="9503734" y="1697736"/>
            <a:ext cx="2539859" cy="3980688"/>
          </a:xfrm>
          <a:prstGeom prst="rect">
            <a:avLst/>
          </a:prstGeom>
        </p:spPr>
      </p:pic>
    </p:spTree>
    <p:extLst>
      <p:ext uri="{BB962C8B-B14F-4D97-AF65-F5344CB8AC3E}">
        <p14:creationId xmlns:p14="http://schemas.microsoft.com/office/powerpoint/2010/main" val="13439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6AD9-6955-66DF-6FBB-34457653C397}"/>
              </a:ext>
            </a:extLst>
          </p:cNvPr>
          <p:cNvSpPr>
            <a:spLocks noGrp="1"/>
          </p:cNvSpPr>
          <p:nvPr>
            <p:ph type="title"/>
          </p:nvPr>
        </p:nvSpPr>
        <p:spPr/>
        <p:txBody>
          <a:bodyPr>
            <a:normAutofit/>
          </a:bodyPr>
          <a:lstStyle/>
          <a:p>
            <a:r>
              <a:rPr lang="en-US" dirty="0"/>
              <a:t>Challenges and considerations</a:t>
            </a:r>
          </a:p>
        </p:txBody>
      </p:sp>
      <p:sp>
        <p:nvSpPr>
          <p:cNvPr id="3" name="Content Placeholder 2">
            <a:extLst>
              <a:ext uri="{FF2B5EF4-FFF2-40B4-BE49-F238E27FC236}">
                <a16:creationId xmlns:a16="http://schemas.microsoft.com/office/drawing/2014/main" id="{B93CB831-DA0F-467C-172F-D7442262A76A}"/>
              </a:ext>
            </a:extLst>
          </p:cNvPr>
          <p:cNvSpPr>
            <a:spLocks noGrp="1"/>
          </p:cNvSpPr>
          <p:nvPr>
            <p:ph idx="1"/>
          </p:nvPr>
        </p:nvSpPr>
        <p:spPr>
          <a:xfrm>
            <a:off x="381000" y="2322576"/>
            <a:ext cx="9017000" cy="4050792"/>
          </a:xfrm>
        </p:spPr>
        <p:txBody>
          <a:bodyPr>
            <a:normAutofit/>
          </a:bodyPr>
          <a:lstStyle/>
          <a:p>
            <a:pPr>
              <a:buFont typeface="Arial" panose="020B0604020202020204" pitchFamily="34" charset="0"/>
              <a:buChar char="•"/>
            </a:pPr>
            <a:r>
              <a:rPr lang="en-US" sz="2300" b="0" i="0" dirty="0">
                <a:effectLst/>
                <a:latin typeface="Söhne"/>
              </a:rPr>
              <a:t>Ensuring accurate water intake tracking.</a:t>
            </a:r>
          </a:p>
          <a:p>
            <a:pPr>
              <a:buFont typeface="Arial" panose="020B0604020202020204" pitchFamily="34" charset="0"/>
              <a:buChar char="•"/>
            </a:pPr>
            <a:r>
              <a:rPr lang="en-US" sz="2300" b="0" i="0" dirty="0">
                <a:effectLst/>
                <a:latin typeface="Söhne"/>
              </a:rPr>
              <a:t>Addressing user privacy concerns and data security.</a:t>
            </a:r>
          </a:p>
          <a:p>
            <a:pPr>
              <a:buFont typeface="Arial" panose="020B0604020202020204" pitchFamily="34" charset="0"/>
              <a:buChar char="•"/>
            </a:pPr>
            <a:r>
              <a:rPr lang="en-US" sz="2300" b="0" i="0" dirty="0">
                <a:effectLst/>
                <a:latin typeface="Söhne"/>
              </a:rPr>
              <a:t>Balancing features with simplicity for a user-friendly experience.</a:t>
            </a:r>
          </a:p>
          <a:p>
            <a:pPr>
              <a:buFont typeface="Arial" panose="020B0604020202020204" pitchFamily="34" charset="0"/>
              <a:buChar char="•"/>
            </a:pPr>
            <a:r>
              <a:rPr lang="en-US" sz="2300" b="0" i="0" dirty="0">
                <a:effectLst/>
                <a:latin typeface="Söhne"/>
              </a:rPr>
              <a:t>Handling potential bugs or crashes in real-world usage.</a:t>
            </a:r>
          </a:p>
          <a:p>
            <a:pPr>
              <a:buFont typeface="Arial" panose="020B0604020202020204" pitchFamily="34" charset="0"/>
              <a:buChar char="•"/>
            </a:pPr>
            <a:r>
              <a:rPr lang="en-US" sz="2300" b="0" i="0" dirty="0">
                <a:effectLst/>
                <a:latin typeface="Söhne"/>
              </a:rPr>
              <a:t>Supporting different devices and screen sizes.</a:t>
            </a:r>
          </a:p>
          <a:p>
            <a:endParaRPr lang="en-US" sz="2300" dirty="0"/>
          </a:p>
        </p:txBody>
      </p:sp>
      <p:sp>
        <p:nvSpPr>
          <p:cNvPr id="4" name="Slide Number Placeholder 3">
            <a:extLst>
              <a:ext uri="{FF2B5EF4-FFF2-40B4-BE49-F238E27FC236}">
                <a16:creationId xmlns:a16="http://schemas.microsoft.com/office/drawing/2014/main" id="{530CA118-1F79-AEEE-486C-1FDEFB3922B4}"/>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28</a:t>
            </a:fld>
            <a:endParaRPr lang="en-US"/>
          </a:p>
        </p:txBody>
      </p:sp>
      <p:pic>
        <p:nvPicPr>
          <p:cNvPr id="6" name="Picture 5">
            <a:extLst>
              <a:ext uri="{FF2B5EF4-FFF2-40B4-BE49-F238E27FC236}">
                <a16:creationId xmlns:a16="http://schemas.microsoft.com/office/drawing/2014/main" id="{3E38EAFB-DB07-946C-646C-CA040B1957EA}"/>
              </a:ext>
            </a:extLst>
          </p:cNvPr>
          <p:cNvPicPr>
            <a:picLocks noChangeAspect="1"/>
          </p:cNvPicPr>
          <p:nvPr/>
        </p:nvPicPr>
        <p:blipFill rotWithShape="1">
          <a:blip r:embed="rId2"/>
          <a:srcRect l="561" r="222" b="2"/>
          <a:stretch/>
        </p:blipFill>
        <p:spPr>
          <a:xfrm>
            <a:off x="9271141" y="2093976"/>
            <a:ext cx="2539859" cy="3980688"/>
          </a:xfrm>
          <a:prstGeom prst="rect">
            <a:avLst/>
          </a:prstGeom>
        </p:spPr>
      </p:pic>
    </p:spTree>
    <p:extLst>
      <p:ext uri="{BB962C8B-B14F-4D97-AF65-F5344CB8AC3E}">
        <p14:creationId xmlns:p14="http://schemas.microsoft.com/office/powerpoint/2010/main" val="548108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3832-E5D0-1AB6-64A9-DB21191BD39D}"/>
              </a:ext>
            </a:extLst>
          </p:cNvPr>
          <p:cNvSpPr>
            <a:spLocks noGrp="1"/>
          </p:cNvSpPr>
          <p:nvPr>
            <p:ph type="title"/>
          </p:nvPr>
        </p:nvSpPr>
        <p:spPr>
          <a:xfrm>
            <a:off x="218948" y="167132"/>
            <a:ext cx="10436352" cy="1609344"/>
          </a:xfrm>
        </p:spPr>
        <p:txBody>
          <a:bodyPr>
            <a:normAutofit/>
          </a:bodyPr>
          <a:lstStyle/>
          <a:p>
            <a:r>
              <a:rPr lang="en-US" sz="4500" dirty="0"/>
              <a:t>Other Issues to consider - </a:t>
            </a:r>
            <a:r>
              <a:rPr lang="en-US" sz="4500" b="1" dirty="0"/>
              <a:t>collaboration</a:t>
            </a:r>
          </a:p>
        </p:txBody>
      </p:sp>
      <p:sp>
        <p:nvSpPr>
          <p:cNvPr id="3" name="Content Placeholder 2">
            <a:extLst>
              <a:ext uri="{FF2B5EF4-FFF2-40B4-BE49-F238E27FC236}">
                <a16:creationId xmlns:a16="http://schemas.microsoft.com/office/drawing/2014/main" id="{D6C2FD9A-C8A4-285A-D806-FC13856888E2}"/>
              </a:ext>
            </a:extLst>
          </p:cNvPr>
          <p:cNvSpPr>
            <a:spLocks noGrp="1"/>
          </p:cNvSpPr>
          <p:nvPr>
            <p:ph idx="1"/>
          </p:nvPr>
        </p:nvSpPr>
        <p:spPr>
          <a:xfrm>
            <a:off x="546100" y="2121408"/>
            <a:ext cx="8496300" cy="4050792"/>
          </a:xfrm>
        </p:spPr>
        <p:txBody>
          <a:bodyPr>
            <a:normAutofit/>
          </a:bodyPr>
          <a:lstStyle/>
          <a:p>
            <a:pPr>
              <a:buFont typeface="Arial" panose="020B0604020202020204" pitchFamily="34" charset="0"/>
              <a:buChar char="•"/>
            </a:pPr>
            <a:r>
              <a:rPr lang="en-US" sz="2700" b="0" i="0" dirty="0">
                <a:effectLst/>
                <a:latin typeface="Söhne"/>
              </a:rPr>
              <a:t>Effective communication between designers, developers, and testers.</a:t>
            </a:r>
          </a:p>
          <a:p>
            <a:pPr>
              <a:buFont typeface="Arial" panose="020B0604020202020204" pitchFamily="34" charset="0"/>
              <a:buChar char="•"/>
            </a:pPr>
            <a:endParaRPr lang="en-US" sz="2700" b="0" i="0" dirty="0">
              <a:effectLst/>
              <a:latin typeface="Söhne"/>
            </a:endParaRPr>
          </a:p>
          <a:p>
            <a:pPr>
              <a:buFont typeface="Arial" panose="020B0604020202020204" pitchFamily="34" charset="0"/>
              <a:buChar char="•"/>
            </a:pPr>
            <a:r>
              <a:rPr lang="en-US" sz="2700" b="0" i="0" dirty="0">
                <a:effectLst/>
                <a:latin typeface="Söhne"/>
              </a:rPr>
              <a:t>Regular meetings to review progress and address challenges.</a:t>
            </a:r>
          </a:p>
          <a:p>
            <a:pPr>
              <a:buFont typeface="Arial" panose="020B0604020202020204" pitchFamily="34" charset="0"/>
              <a:buChar char="•"/>
            </a:pPr>
            <a:endParaRPr lang="en-US" sz="2700" b="0" i="0" dirty="0">
              <a:effectLst/>
              <a:latin typeface="Söhne"/>
            </a:endParaRPr>
          </a:p>
          <a:p>
            <a:pPr>
              <a:buFont typeface="Arial" panose="020B0604020202020204" pitchFamily="34" charset="0"/>
              <a:buChar char="•"/>
            </a:pPr>
            <a:r>
              <a:rPr lang="en-US" sz="2700" b="0" i="0" dirty="0">
                <a:effectLst/>
                <a:latin typeface="Söhne"/>
              </a:rPr>
              <a:t>Iterative development and refining based on feedback.</a:t>
            </a:r>
          </a:p>
          <a:p>
            <a:endParaRPr lang="en-US" sz="2300" dirty="0"/>
          </a:p>
        </p:txBody>
      </p:sp>
      <p:sp>
        <p:nvSpPr>
          <p:cNvPr id="4" name="Slide Number Placeholder 3">
            <a:extLst>
              <a:ext uri="{FF2B5EF4-FFF2-40B4-BE49-F238E27FC236}">
                <a16:creationId xmlns:a16="http://schemas.microsoft.com/office/drawing/2014/main" id="{4A5F73F2-93F9-8087-6F21-324D4DB90D46}"/>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29</a:t>
            </a:fld>
            <a:endParaRPr lang="en-US"/>
          </a:p>
        </p:txBody>
      </p:sp>
      <p:pic>
        <p:nvPicPr>
          <p:cNvPr id="6" name="Picture 5">
            <a:extLst>
              <a:ext uri="{FF2B5EF4-FFF2-40B4-BE49-F238E27FC236}">
                <a16:creationId xmlns:a16="http://schemas.microsoft.com/office/drawing/2014/main" id="{016A595E-E24B-5AF0-E083-61F746918EF0}"/>
              </a:ext>
            </a:extLst>
          </p:cNvPr>
          <p:cNvPicPr>
            <a:picLocks noChangeAspect="1"/>
          </p:cNvPicPr>
          <p:nvPr/>
        </p:nvPicPr>
        <p:blipFill rotWithShape="1">
          <a:blip r:embed="rId2"/>
          <a:srcRect l="561" r="222" b="2"/>
          <a:stretch/>
        </p:blipFill>
        <p:spPr>
          <a:xfrm>
            <a:off x="9237034" y="1659636"/>
            <a:ext cx="2539859" cy="3980688"/>
          </a:xfrm>
          <a:prstGeom prst="rect">
            <a:avLst/>
          </a:prstGeom>
        </p:spPr>
      </p:pic>
    </p:spTree>
    <p:extLst>
      <p:ext uri="{BB962C8B-B14F-4D97-AF65-F5344CB8AC3E}">
        <p14:creationId xmlns:p14="http://schemas.microsoft.com/office/powerpoint/2010/main" val="267610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6C20C-731D-4843-82EC-6E6A500886CC}"/>
              </a:ext>
            </a:extLst>
          </p:cNvPr>
          <p:cNvSpPr>
            <a:spLocks noGrp="1"/>
          </p:cNvSpPr>
          <p:nvPr>
            <p:ph type="title"/>
          </p:nvPr>
        </p:nvSpPr>
        <p:spPr>
          <a:xfrm>
            <a:off x="8371968" y="2376862"/>
            <a:ext cx="2640646" cy="2104273"/>
          </a:xfrm>
          <a:noFill/>
        </p:spPr>
        <p:txBody>
          <a:bodyPr>
            <a:normAutofit/>
          </a:bodyPr>
          <a:lstStyle/>
          <a:p>
            <a:pPr algn="ctr"/>
            <a:r>
              <a:rPr lang="en-US" sz="3000">
                <a:solidFill>
                  <a:schemeClr val="bg1">
                    <a:shade val="97000"/>
                    <a:satMod val="150000"/>
                  </a:schemeClr>
                </a:solidFill>
              </a:rPr>
              <a:t>Hello!</a:t>
            </a:r>
            <a:endParaRPr lang="en-US" sz="3000" dirty="0">
              <a:solidFill>
                <a:schemeClr val="bg1">
                  <a:shade val="97000"/>
                  <a:satMod val="150000"/>
                </a:schemeClr>
              </a:solidFill>
            </a:endParaRPr>
          </a:p>
        </p:txBody>
      </p:sp>
      <p:sp>
        <p:nvSpPr>
          <p:cNvPr id="36" name="Content Placeholder 2">
            <a:extLst>
              <a:ext uri="{FF2B5EF4-FFF2-40B4-BE49-F238E27FC236}">
                <a16:creationId xmlns:a16="http://schemas.microsoft.com/office/drawing/2014/main" id="{C7B03118-8C1F-954F-91BC-6FCEC2DFA335}"/>
              </a:ext>
            </a:extLst>
          </p:cNvPr>
          <p:cNvSpPr>
            <a:spLocks noGrp="1"/>
          </p:cNvSpPr>
          <p:nvPr>
            <p:ph idx="1"/>
          </p:nvPr>
        </p:nvSpPr>
        <p:spPr>
          <a:xfrm>
            <a:off x="390145" y="365761"/>
            <a:ext cx="6741286" cy="6272148"/>
          </a:xfrm>
        </p:spPr>
        <p:txBody>
          <a:bodyPr anchor="ctr">
            <a:normAutofit fontScale="92500" lnSpcReduction="10000"/>
          </a:bodyPr>
          <a:lstStyle/>
          <a:p>
            <a:pPr marL="0" indent="0">
              <a:buNone/>
            </a:pPr>
            <a:r>
              <a:rPr lang="en-US" sz="2800" b="1" i="0">
                <a:effectLst/>
                <a:latin typeface="Söhne"/>
              </a:rPr>
              <a:t>Getting to Know Me:</a:t>
            </a:r>
            <a:r>
              <a:rPr lang="en-US" sz="2800" b="0" i="0">
                <a:effectLst/>
                <a:latin typeface="Söhne"/>
              </a:rPr>
              <a:t> </a:t>
            </a:r>
          </a:p>
          <a:p>
            <a:pPr marL="0" indent="0">
              <a:buNone/>
            </a:pPr>
            <a:endParaRPr lang="en-US" sz="2800" b="1" i="0">
              <a:effectLst/>
              <a:latin typeface="Söhne"/>
            </a:endParaRPr>
          </a:p>
          <a:p>
            <a:pPr marL="0" indent="0">
              <a:buNone/>
            </a:pPr>
            <a:r>
              <a:rPr lang="en-US" sz="2800" b="1" i="0">
                <a:effectLst/>
                <a:latin typeface="Söhne"/>
              </a:rPr>
              <a:t>Professor Leonidas Kontothanassis</a:t>
            </a:r>
            <a:endParaRPr lang="en-US" sz="2800" b="0" i="0">
              <a:effectLst/>
              <a:latin typeface="Söhne"/>
            </a:endParaRPr>
          </a:p>
          <a:p>
            <a:pPr marL="0" indent="0">
              <a:buNone/>
            </a:pPr>
            <a:endParaRPr lang="en-US" sz="2800" b="1" i="0">
              <a:effectLst/>
              <a:latin typeface="Söhne"/>
            </a:endParaRPr>
          </a:p>
          <a:p>
            <a:pPr marL="0" indent="0">
              <a:buNone/>
            </a:pPr>
            <a:r>
              <a:rPr lang="en-US" sz="2800" b="1" i="0">
                <a:effectLst/>
                <a:latin typeface="Söhne"/>
              </a:rPr>
              <a:t>Contact Info:</a:t>
            </a:r>
            <a:endParaRPr lang="en-US" sz="2800" b="0" i="0">
              <a:effectLst/>
              <a:latin typeface="Söhne"/>
            </a:endParaRPr>
          </a:p>
          <a:p>
            <a:pPr marL="0" indent="0">
              <a:buNone/>
            </a:pPr>
            <a:r>
              <a:rPr lang="en-US" sz="2800" b="0" i="0">
                <a:effectLst/>
                <a:latin typeface="Söhne"/>
              </a:rPr>
              <a:t>Email: </a:t>
            </a:r>
            <a:r>
              <a:rPr lang="en-US" sz="2800" b="0" i="0" u="sng">
                <a:effectLst/>
                <a:latin typeface="Söhne"/>
              </a:rPr>
              <a:t>kthanasi@bu.edu</a:t>
            </a:r>
            <a:endParaRPr lang="en-US" sz="2800" b="0" i="0">
              <a:effectLst/>
              <a:latin typeface="Söhne"/>
            </a:endParaRPr>
          </a:p>
          <a:p>
            <a:pPr marL="0" indent="0">
              <a:buNone/>
            </a:pPr>
            <a:r>
              <a:rPr lang="en-US" sz="2800" b="0" i="0">
                <a:effectLst/>
                <a:latin typeface="Söhne"/>
              </a:rPr>
              <a:t>Location: </a:t>
            </a:r>
            <a:r>
              <a:rPr lang="en-US" sz="2800">
                <a:latin typeface="Söhne"/>
              </a:rPr>
              <a:t>CDS-906</a:t>
            </a:r>
            <a:endParaRPr lang="en-US" sz="2800" b="0" i="0">
              <a:effectLst/>
              <a:latin typeface="Söhne"/>
            </a:endParaRPr>
          </a:p>
          <a:p>
            <a:pPr marL="0" indent="0">
              <a:buNone/>
            </a:pPr>
            <a:endParaRPr lang="en-US" sz="2800" b="1" i="0">
              <a:effectLst/>
              <a:latin typeface="Söhne"/>
            </a:endParaRPr>
          </a:p>
          <a:p>
            <a:pPr marL="0" indent="0">
              <a:buNone/>
            </a:pPr>
            <a:r>
              <a:rPr lang="en-US" sz="2800" b="1" i="0">
                <a:effectLst/>
                <a:latin typeface="Söhne"/>
              </a:rPr>
              <a:t>Office Hours:</a:t>
            </a:r>
          </a:p>
          <a:p>
            <a:pPr marL="0" indent="0">
              <a:buNone/>
            </a:pPr>
            <a:endParaRPr lang="en-US" sz="2800" b="0" i="0">
              <a:effectLst/>
              <a:latin typeface="Söhne"/>
            </a:endParaRPr>
          </a:p>
          <a:p>
            <a:pPr marL="0" marR="0">
              <a:lnSpc>
                <a:spcPts val="1400"/>
              </a:lnSpc>
              <a:spcBef>
                <a:spcPts val="0"/>
              </a:spcBef>
              <a:spcAft>
                <a:spcPts val="800"/>
              </a:spcAft>
            </a:pPr>
            <a:r>
              <a:rPr lang="en-US" sz="2800" b="0" i="0">
                <a:effectLst/>
                <a:latin typeface="Söhne"/>
              </a:rPr>
              <a:t>TBD</a:t>
            </a:r>
          </a:p>
          <a:p>
            <a:pPr marL="0" indent="0">
              <a:buNone/>
            </a:pPr>
            <a:r>
              <a:rPr lang="en-US" sz="2800" b="0" i="0">
                <a:effectLst/>
                <a:latin typeface="Söhne"/>
              </a:rPr>
              <a:t>To make the most of our time, come prepared with specific questions you'd like to discuss during our meeting.</a:t>
            </a:r>
          </a:p>
          <a:p>
            <a:pPr marL="274637" lvl="1" indent="0">
              <a:buNone/>
            </a:pPr>
            <a:endParaRPr lang="en-US" sz="1000" dirty="0">
              <a:cs typeface="Calibri" panose="020F0502020204030204" pitchFamily="34" charset="0"/>
            </a:endParaRPr>
          </a:p>
        </p:txBody>
      </p:sp>
      <p:sp>
        <p:nvSpPr>
          <p:cNvPr id="4" name="Slide Number Placeholder 3">
            <a:extLst>
              <a:ext uri="{FF2B5EF4-FFF2-40B4-BE49-F238E27FC236}">
                <a16:creationId xmlns:a16="http://schemas.microsoft.com/office/drawing/2014/main" id="{A2E30761-25FC-8645-A22E-8CCC40B41357}"/>
              </a:ext>
            </a:extLst>
          </p:cNvPr>
          <p:cNvSpPr>
            <a:spLocks noGrp="1"/>
          </p:cNvSpPr>
          <p:nvPr>
            <p:ph type="sldNum" sz="quarter" idx="12"/>
          </p:nvPr>
        </p:nvSpPr>
        <p:spPr>
          <a:xfrm>
            <a:off x="9058655" y="6375203"/>
            <a:ext cx="2743200" cy="365125"/>
          </a:xfrm>
        </p:spPr>
        <p:txBody>
          <a:bodyPr>
            <a:normAutofit/>
          </a:bodyPr>
          <a:lstStyle/>
          <a:p>
            <a:pPr>
              <a:lnSpc>
                <a:spcPct val="90000"/>
              </a:lnSpc>
              <a:spcAft>
                <a:spcPts val="600"/>
              </a:spcAft>
            </a:pPr>
            <a:fld id="{4FAB73BC-B049-4115-A692-8D63A059BFB8}" type="slidenum">
              <a:rPr lang="en-US" sz="1900" smtClean="0">
                <a:solidFill>
                  <a:schemeClr val="accent1"/>
                </a:solidFill>
              </a:rPr>
              <a:pPr>
                <a:lnSpc>
                  <a:spcPct val="90000"/>
                </a:lnSpc>
                <a:spcAft>
                  <a:spcPts val="600"/>
                </a:spcAft>
              </a:pPr>
              <a:t>3</a:t>
            </a:fld>
            <a:endParaRPr lang="en-US" sz="1900" dirty="0">
              <a:solidFill>
                <a:schemeClr val="accent1"/>
              </a:solidFill>
            </a:endParaRPr>
          </a:p>
        </p:txBody>
      </p:sp>
    </p:spTree>
    <p:extLst>
      <p:ext uri="{BB962C8B-B14F-4D97-AF65-F5344CB8AC3E}">
        <p14:creationId xmlns:p14="http://schemas.microsoft.com/office/powerpoint/2010/main" val="1082069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96FA-06A0-D326-1E2B-3C1CE2DF3EC2}"/>
              </a:ext>
            </a:extLst>
          </p:cNvPr>
          <p:cNvSpPr>
            <a:spLocks noGrp="1"/>
          </p:cNvSpPr>
          <p:nvPr>
            <p:ph type="title"/>
          </p:nvPr>
        </p:nvSpPr>
        <p:spPr/>
        <p:txBody>
          <a:bodyPr>
            <a:normAutofit/>
          </a:bodyPr>
          <a:lstStyle/>
          <a:p>
            <a:r>
              <a:rPr lang="en-US" dirty="0"/>
              <a:t>Other Issues to consider-</a:t>
            </a:r>
            <a:br>
              <a:rPr lang="en-US" dirty="0"/>
            </a:br>
            <a:r>
              <a:rPr lang="en-US" dirty="0"/>
              <a:t> </a:t>
            </a:r>
            <a:r>
              <a:rPr lang="en-US" b="1" i="0" dirty="0">
                <a:effectLst/>
                <a:latin typeface="Söhne"/>
              </a:rPr>
              <a:t>User Experience (UX)</a:t>
            </a:r>
            <a:endParaRPr lang="en-US" dirty="0"/>
          </a:p>
        </p:txBody>
      </p:sp>
      <p:sp>
        <p:nvSpPr>
          <p:cNvPr id="3" name="Content Placeholder 2">
            <a:extLst>
              <a:ext uri="{FF2B5EF4-FFF2-40B4-BE49-F238E27FC236}">
                <a16:creationId xmlns:a16="http://schemas.microsoft.com/office/drawing/2014/main" id="{7A700B25-A5A2-E7EC-60ED-9FBD1958BA8D}"/>
              </a:ext>
            </a:extLst>
          </p:cNvPr>
          <p:cNvSpPr>
            <a:spLocks noGrp="1"/>
          </p:cNvSpPr>
          <p:nvPr>
            <p:ph idx="1"/>
          </p:nvPr>
        </p:nvSpPr>
        <p:spPr>
          <a:xfrm>
            <a:off x="240792" y="2404554"/>
            <a:ext cx="8788400" cy="4050792"/>
          </a:xfrm>
        </p:spPr>
        <p:txBody>
          <a:bodyPr>
            <a:normAutofit/>
          </a:bodyPr>
          <a:lstStyle/>
          <a:p>
            <a:pPr>
              <a:buFont typeface="Arial" panose="020B0604020202020204" pitchFamily="34" charset="0"/>
              <a:buChar char="•"/>
            </a:pPr>
            <a:r>
              <a:rPr lang="en-US" sz="2500" b="0" i="0" dirty="0">
                <a:effectLst/>
                <a:latin typeface="Söhne"/>
              </a:rPr>
              <a:t>Prioritizing user needs to create a seamless experience.</a:t>
            </a:r>
          </a:p>
          <a:p>
            <a:pPr>
              <a:buFont typeface="Arial" panose="020B0604020202020204" pitchFamily="34" charset="0"/>
              <a:buChar char="•"/>
            </a:pPr>
            <a:endParaRPr lang="en-US" sz="2500" b="0" i="0" dirty="0">
              <a:effectLst/>
              <a:latin typeface="Söhne"/>
            </a:endParaRPr>
          </a:p>
          <a:p>
            <a:pPr>
              <a:buFont typeface="Arial" panose="020B0604020202020204" pitchFamily="34" charset="0"/>
              <a:buChar char="•"/>
            </a:pPr>
            <a:r>
              <a:rPr lang="en-US" sz="2500" b="0" i="0" dirty="0">
                <a:effectLst/>
                <a:latin typeface="Söhne"/>
              </a:rPr>
              <a:t>Designing visually appealing screens with clear interactions.</a:t>
            </a:r>
          </a:p>
          <a:p>
            <a:pPr>
              <a:buFont typeface="Arial" panose="020B0604020202020204" pitchFamily="34" charset="0"/>
              <a:buChar char="•"/>
            </a:pPr>
            <a:endParaRPr lang="en-US" sz="2500" b="0" i="0" dirty="0">
              <a:effectLst/>
              <a:latin typeface="Söhne"/>
            </a:endParaRPr>
          </a:p>
          <a:p>
            <a:pPr>
              <a:buFont typeface="Arial" panose="020B0604020202020204" pitchFamily="34" charset="0"/>
              <a:buChar char="•"/>
            </a:pPr>
            <a:r>
              <a:rPr lang="en-US" sz="2500" b="0" i="0" dirty="0">
                <a:effectLst/>
                <a:latin typeface="Söhne"/>
              </a:rPr>
              <a:t>Implementing easy navigation for users of all tech levels.</a:t>
            </a:r>
          </a:p>
          <a:p>
            <a:endParaRPr lang="en-US" sz="2500" dirty="0"/>
          </a:p>
        </p:txBody>
      </p:sp>
      <p:sp>
        <p:nvSpPr>
          <p:cNvPr id="4" name="Slide Number Placeholder 3">
            <a:extLst>
              <a:ext uri="{FF2B5EF4-FFF2-40B4-BE49-F238E27FC236}">
                <a16:creationId xmlns:a16="http://schemas.microsoft.com/office/drawing/2014/main" id="{A1117AD2-C7D7-86AC-192D-533D681A42DA}"/>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30</a:t>
            </a:fld>
            <a:endParaRPr lang="en-US"/>
          </a:p>
        </p:txBody>
      </p:sp>
      <p:pic>
        <p:nvPicPr>
          <p:cNvPr id="6" name="Picture 5">
            <a:extLst>
              <a:ext uri="{FF2B5EF4-FFF2-40B4-BE49-F238E27FC236}">
                <a16:creationId xmlns:a16="http://schemas.microsoft.com/office/drawing/2014/main" id="{9BEC46AB-98FE-431B-4EBF-BE588CDF355A}"/>
              </a:ext>
            </a:extLst>
          </p:cNvPr>
          <p:cNvPicPr>
            <a:picLocks noChangeAspect="1"/>
          </p:cNvPicPr>
          <p:nvPr/>
        </p:nvPicPr>
        <p:blipFill rotWithShape="1">
          <a:blip r:embed="rId2"/>
          <a:srcRect l="561" r="222" b="2"/>
          <a:stretch/>
        </p:blipFill>
        <p:spPr>
          <a:xfrm>
            <a:off x="9411349" y="1926336"/>
            <a:ext cx="2539859" cy="3980688"/>
          </a:xfrm>
          <a:prstGeom prst="rect">
            <a:avLst/>
          </a:prstGeom>
        </p:spPr>
      </p:pic>
    </p:spTree>
    <p:extLst>
      <p:ext uri="{BB962C8B-B14F-4D97-AF65-F5344CB8AC3E}">
        <p14:creationId xmlns:p14="http://schemas.microsoft.com/office/powerpoint/2010/main" val="384166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51E9-1DEF-A661-F581-B9F613060D02}"/>
              </a:ext>
            </a:extLst>
          </p:cNvPr>
          <p:cNvSpPr>
            <a:spLocks noGrp="1"/>
          </p:cNvSpPr>
          <p:nvPr>
            <p:ph type="title"/>
          </p:nvPr>
        </p:nvSpPr>
        <p:spPr>
          <a:xfrm>
            <a:off x="523748" y="286512"/>
            <a:ext cx="10058400" cy="1609344"/>
          </a:xfrm>
        </p:spPr>
        <p:txBody>
          <a:bodyPr>
            <a:normAutofit/>
          </a:bodyPr>
          <a:lstStyle/>
          <a:p>
            <a:r>
              <a:rPr lang="en-US" dirty="0"/>
              <a:t>Other Issues to consider- </a:t>
            </a:r>
            <a:r>
              <a:rPr lang="en-US" b="1" dirty="0"/>
              <a:t>PROJECT MANAGEMENT</a:t>
            </a:r>
          </a:p>
        </p:txBody>
      </p:sp>
      <p:sp>
        <p:nvSpPr>
          <p:cNvPr id="3" name="Content Placeholder 2">
            <a:extLst>
              <a:ext uri="{FF2B5EF4-FFF2-40B4-BE49-F238E27FC236}">
                <a16:creationId xmlns:a16="http://schemas.microsoft.com/office/drawing/2014/main" id="{30A73354-EE12-C902-C66D-34B644396EF3}"/>
              </a:ext>
            </a:extLst>
          </p:cNvPr>
          <p:cNvSpPr>
            <a:spLocks noGrp="1"/>
          </p:cNvSpPr>
          <p:nvPr>
            <p:ph idx="1"/>
          </p:nvPr>
        </p:nvSpPr>
        <p:spPr>
          <a:xfrm>
            <a:off x="266700" y="2121408"/>
            <a:ext cx="9004300" cy="4050792"/>
          </a:xfrm>
        </p:spPr>
        <p:txBody>
          <a:bodyPr>
            <a:normAutofit/>
          </a:bodyPr>
          <a:lstStyle/>
          <a:p>
            <a:pPr>
              <a:buFont typeface="Arial" panose="020B0604020202020204" pitchFamily="34" charset="0"/>
              <a:buChar char="•"/>
            </a:pPr>
            <a:r>
              <a:rPr lang="en-US" sz="3000" b="0" i="0" dirty="0">
                <a:effectLst/>
                <a:latin typeface="Söhne"/>
              </a:rPr>
              <a:t>Creating a timeline for each phase of development.</a:t>
            </a:r>
          </a:p>
          <a:p>
            <a:pPr marL="0" indent="0">
              <a:buNone/>
            </a:pPr>
            <a:endParaRPr lang="en-US" sz="3000" b="0" i="0" dirty="0">
              <a:effectLst/>
              <a:latin typeface="Söhne"/>
            </a:endParaRPr>
          </a:p>
          <a:p>
            <a:pPr>
              <a:buFont typeface="Arial" panose="020B0604020202020204" pitchFamily="34" charset="0"/>
              <a:buChar char="•"/>
            </a:pPr>
            <a:r>
              <a:rPr lang="en-US" sz="3000" b="0" i="0" dirty="0">
                <a:effectLst/>
                <a:latin typeface="Söhne"/>
              </a:rPr>
              <a:t>Identifying potential bottlenecks and allocating resources accordingly.</a:t>
            </a:r>
          </a:p>
          <a:p>
            <a:pPr marL="0" indent="0">
              <a:buNone/>
            </a:pPr>
            <a:endParaRPr lang="en-US" sz="3000" b="0" i="0" dirty="0">
              <a:effectLst/>
              <a:latin typeface="Söhne"/>
            </a:endParaRPr>
          </a:p>
          <a:p>
            <a:pPr>
              <a:buFont typeface="Arial" panose="020B0604020202020204" pitchFamily="34" charset="0"/>
              <a:buChar char="•"/>
            </a:pPr>
            <a:r>
              <a:rPr lang="en-US" sz="3000" b="0" i="0" dirty="0">
                <a:effectLst/>
                <a:latin typeface="Söhne"/>
              </a:rPr>
              <a:t>Adapting the plan based on unexpected challenges and changes !</a:t>
            </a:r>
          </a:p>
          <a:p>
            <a:endParaRPr lang="en-US" sz="2800" dirty="0"/>
          </a:p>
        </p:txBody>
      </p:sp>
      <p:sp>
        <p:nvSpPr>
          <p:cNvPr id="4" name="Slide Number Placeholder 3">
            <a:extLst>
              <a:ext uri="{FF2B5EF4-FFF2-40B4-BE49-F238E27FC236}">
                <a16:creationId xmlns:a16="http://schemas.microsoft.com/office/drawing/2014/main" id="{6487E933-E454-CE6B-B0B0-4C29D277D9FF}"/>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31</a:t>
            </a:fld>
            <a:endParaRPr lang="en-US"/>
          </a:p>
        </p:txBody>
      </p:sp>
      <p:pic>
        <p:nvPicPr>
          <p:cNvPr id="6" name="Picture 5">
            <a:extLst>
              <a:ext uri="{FF2B5EF4-FFF2-40B4-BE49-F238E27FC236}">
                <a16:creationId xmlns:a16="http://schemas.microsoft.com/office/drawing/2014/main" id="{2D4FD37F-A582-6CCB-80A0-C75C3A574A46}"/>
              </a:ext>
            </a:extLst>
          </p:cNvPr>
          <p:cNvPicPr>
            <a:picLocks noChangeAspect="1"/>
          </p:cNvPicPr>
          <p:nvPr/>
        </p:nvPicPr>
        <p:blipFill rotWithShape="1">
          <a:blip r:embed="rId2"/>
          <a:srcRect l="561" r="222" b="2"/>
          <a:stretch/>
        </p:blipFill>
        <p:spPr>
          <a:xfrm>
            <a:off x="9529134" y="2093976"/>
            <a:ext cx="2539859" cy="3980688"/>
          </a:xfrm>
          <a:prstGeom prst="rect">
            <a:avLst/>
          </a:prstGeom>
        </p:spPr>
      </p:pic>
    </p:spTree>
    <p:extLst>
      <p:ext uri="{BB962C8B-B14F-4D97-AF65-F5344CB8AC3E}">
        <p14:creationId xmlns:p14="http://schemas.microsoft.com/office/powerpoint/2010/main" val="258343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A7B8-5C56-A5BC-79AF-853B1CE1343E}"/>
              </a:ext>
            </a:extLst>
          </p:cNvPr>
          <p:cNvSpPr>
            <a:spLocks noGrp="1"/>
          </p:cNvSpPr>
          <p:nvPr>
            <p:ph type="title"/>
          </p:nvPr>
        </p:nvSpPr>
        <p:spPr>
          <a:xfrm>
            <a:off x="800100" y="205232"/>
            <a:ext cx="10058400" cy="1609344"/>
          </a:xfrm>
        </p:spPr>
        <p:txBody>
          <a:bodyPr>
            <a:normAutofit fontScale="90000"/>
          </a:bodyPr>
          <a:lstStyle/>
          <a:p>
            <a:r>
              <a:rPr lang="en-US" dirty="0"/>
              <a:t>Other Issues to consider-</a:t>
            </a:r>
            <a:br>
              <a:rPr lang="en-US" dirty="0"/>
            </a:br>
            <a:r>
              <a:rPr lang="en-US" dirty="0"/>
              <a:t> </a:t>
            </a:r>
            <a:r>
              <a:rPr lang="en-US" sz="5000" b="1" dirty="0"/>
              <a:t>SCALING AND FUTURE DEVELOPMENT</a:t>
            </a:r>
          </a:p>
        </p:txBody>
      </p:sp>
      <p:sp>
        <p:nvSpPr>
          <p:cNvPr id="3" name="Content Placeholder 2">
            <a:extLst>
              <a:ext uri="{FF2B5EF4-FFF2-40B4-BE49-F238E27FC236}">
                <a16:creationId xmlns:a16="http://schemas.microsoft.com/office/drawing/2014/main" id="{7ABE4EEE-DDD7-ED3C-63FE-335457BFEE9D}"/>
              </a:ext>
            </a:extLst>
          </p:cNvPr>
          <p:cNvSpPr>
            <a:spLocks noGrp="1"/>
          </p:cNvSpPr>
          <p:nvPr>
            <p:ph idx="1"/>
          </p:nvPr>
        </p:nvSpPr>
        <p:spPr>
          <a:xfrm>
            <a:off x="330200" y="2121408"/>
            <a:ext cx="8801100" cy="4050792"/>
          </a:xfrm>
        </p:spPr>
        <p:txBody>
          <a:bodyPr>
            <a:normAutofit/>
          </a:bodyPr>
          <a:lstStyle/>
          <a:p>
            <a:pPr algn="just">
              <a:buFont typeface="Arial" panose="020B0604020202020204" pitchFamily="34" charset="0"/>
              <a:buChar char="•"/>
            </a:pPr>
            <a:r>
              <a:rPr lang="en-US" sz="2500" b="0" i="0" dirty="0">
                <a:effectLst/>
                <a:latin typeface="Söhne"/>
              </a:rPr>
              <a:t>Considering future features like integration with wearable devices.</a:t>
            </a:r>
          </a:p>
          <a:p>
            <a:pPr algn="just">
              <a:buFont typeface="Arial" panose="020B0604020202020204" pitchFamily="34" charset="0"/>
              <a:buChar char="•"/>
            </a:pPr>
            <a:endParaRPr lang="en-US" sz="2500" b="0" i="0" dirty="0">
              <a:effectLst/>
              <a:latin typeface="Söhne"/>
            </a:endParaRPr>
          </a:p>
          <a:p>
            <a:pPr algn="just">
              <a:buFont typeface="Arial" panose="020B0604020202020204" pitchFamily="34" charset="0"/>
              <a:buChar char="•"/>
            </a:pPr>
            <a:r>
              <a:rPr lang="en-US" sz="2500" b="0" i="0" dirty="0">
                <a:effectLst/>
                <a:latin typeface="Söhne"/>
              </a:rPr>
              <a:t>Planning for scalability as user base grows.</a:t>
            </a:r>
          </a:p>
          <a:p>
            <a:pPr algn="just">
              <a:buFont typeface="Arial" panose="020B0604020202020204" pitchFamily="34" charset="0"/>
              <a:buChar char="•"/>
            </a:pPr>
            <a:endParaRPr lang="en-US" sz="2500" b="0" i="0" dirty="0">
              <a:effectLst/>
              <a:latin typeface="Söhne"/>
            </a:endParaRPr>
          </a:p>
          <a:p>
            <a:pPr algn="just">
              <a:buFont typeface="Arial" panose="020B0604020202020204" pitchFamily="34" charset="0"/>
              <a:buChar char="•"/>
            </a:pPr>
            <a:r>
              <a:rPr lang="en-US" sz="2500" b="0" i="0" dirty="0">
                <a:effectLst/>
                <a:latin typeface="Söhne"/>
              </a:rPr>
              <a:t>Keeping the app updated with new OS versions and trends.</a:t>
            </a:r>
          </a:p>
          <a:p>
            <a:endParaRPr lang="en-US" sz="2500" dirty="0"/>
          </a:p>
        </p:txBody>
      </p:sp>
      <p:sp>
        <p:nvSpPr>
          <p:cNvPr id="4" name="Slide Number Placeholder 3">
            <a:extLst>
              <a:ext uri="{FF2B5EF4-FFF2-40B4-BE49-F238E27FC236}">
                <a16:creationId xmlns:a16="http://schemas.microsoft.com/office/drawing/2014/main" id="{54BE75F5-857B-946F-6C2C-70CE0B50BFF1}"/>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32</a:t>
            </a:fld>
            <a:endParaRPr lang="en-US"/>
          </a:p>
        </p:txBody>
      </p:sp>
      <p:pic>
        <p:nvPicPr>
          <p:cNvPr id="6" name="Picture 5">
            <a:extLst>
              <a:ext uri="{FF2B5EF4-FFF2-40B4-BE49-F238E27FC236}">
                <a16:creationId xmlns:a16="http://schemas.microsoft.com/office/drawing/2014/main" id="{54E78E97-3690-A492-1040-A749E498046A}"/>
              </a:ext>
            </a:extLst>
          </p:cNvPr>
          <p:cNvPicPr>
            <a:picLocks noChangeAspect="1"/>
          </p:cNvPicPr>
          <p:nvPr/>
        </p:nvPicPr>
        <p:blipFill rotWithShape="1">
          <a:blip r:embed="rId2"/>
          <a:srcRect l="561" r="222" b="2"/>
          <a:stretch/>
        </p:blipFill>
        <p:spPr>
          <a:xfrm>
            <a:off x="9411349" y="1939036"/>
            <a:ext cx="2539859" cy="3980688"/>
          </a:xfrm>
          <a:prstGeom prst="rect">
            <a:avLst/>
          </a:prstGeom>
        </p:spPr>
      </p:pic>
    </p:spTree>
    <p:extLst>
      <p:ext uri="{BB962C8B-B14F-4D97-AF65-F5344CB8AC3E}">
        <p14:creationId xmlns:p14="http://schemas.microsoft.com/office/powerpoint/2010/main" val="931247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D4A-4CC4-8601-F418-8E77AC1C2E1B}"/>
              </a:ext>
            </a:extLst>
          </p:cNvPr>
          <p:cNvSpPr>
            <a:spLocks noGrp="1"/>
          </p:cNvSpPr>
          <p:nvPr>
            <p:ph type="title"/>
          </p:nvPr>
        </p:nvSpPr>
        <p:spPr/>
        <p:txBody>
          <a:bodyPr>
            <a:normAutofit/>
          </a:bodyPr>
          <a:lstStyle/>
          <a:p>
            <a:r>
              <a:rPr lang="en-US"/>
              <a:t>SOUNDS EASY?</a:t>
            </a:r>
          </a:p>
        </p:txBody>
      </p:sp>
      <p:sp>
        <p:nvSpPr>
          <p:cNvPr id="3" name="Content Placeholder 2">
            <a:extLst>
              <a:ext uri="{FF2B5EF4-FFF2-40B4-BE49-F238E27FC236}">
                <a16:creationId xmlns:a16="http://schemas.microsoft.com/office/drawing/2014/main" id="{BE8E0A70-384F-817F-DBA7-AFA400B60F90}"/>
              </a:ext>
            </a:extLst>
          </p:cNvPr>
          <p:cNvSpPr>
            <a:spLocks noGrp="1"/>
          </p:cNvSpPr>
          <p:nvPr>
            <p:ph idx="1"/>
          </p:nvPr>
        </p:nvSpPr>
        <p:spPr>
          <a:xfrm>
            <a:off x="1069848" y="2320412"/>
            <a:ext cx="10058400" cy="3851787"/>
          </a:xfrm>
        </p:spPr>
        <p:txBody>
          <a:bodyPr>
            <a:normAutofit/>
          </a:bodyPr>
          <a:lstStyle/>
          <a:p>
            <a:pPr marL="0" indent="0" algn="just">
              <a:buNone/>
            </a:pPr>
            <a:r>
              <a:rPr lang="en-US" sz="3100" dirty="0"/>
              <a:t>IMAGINE SOFTWARE PROJECTS ON LARGER SCALE:</a:t>
            </a:r>
          </a:p>
          <a:p>
            <a:pPr marL="0" indent="0" algn="just">
              <a:buNone/>
            </a:pPr>
            <a:endParaRPr lang="en-US" sz="3100" dirty="0"/>
          </a:p>
          <a:p>
            <a:pPr algn="just"/>
            <a:r>
              <a:rPr lang="en-US" sz="3100" dirty="0"/>
              <a:t>Complex global trading system that handles billions of dollars of trades every day.</a:t>
            </a:r>
          </a:p>
          <a:p>
            <a:pPr algn="just"/>
            <a:r>
              <a:rPr lang="en-US" sz="3100" dirty="0"/>
              <a:t>Software embedded in a jet fighter.</a:t>
            </a:r>
          </a:p>
          <a:p>
            <a:pPr algn="just"/>
            <a:r>
              <a:rPr lang="en-US" sz="3100" dirty="0"/>
              <a:t>Software in a robotic cardiac surgery.</a:t>
            </a:r>
            <a:endParaRPr lang="en-US" sz="3100" dirty="0">
              <a:hlinkClick r:id="rId2">
                <a:extLst>
                  <a:ext uri="{A12FA001-AC4F-418D-AE19-62706E023703}">
                    <ahyp:hlinkClr xmlns:ahyp="http://schemas.microsoft.com/office/drawing/2018/hyperlinkcolor" val="tx"/>
                  </a:ext>
                </a:extLst>
              </a:hlinkClick>
            </a:endParaRPr>
          </a:p>
          <a:p>
            <a:endParaRPr lang="en-US" sz="3100" b="1" dirty="0"/>
          </a:p>
        </p:txBody>
      </p:sp>
      <p:sp>
        <p:nvSpPr>
          <p:cNvPr id="4" name="Slide Number Placeholder 3">
            <a:extLst>
              <a:ext uri="{FF2B5EF4-FFF2-40B4-BE49-F238E27FC236}">
                <a16:creationId xmlns:a16="http://schemas.microsoft.com/office/drawing/2014/main" id="{4823BE35-561B-F13A-E570-F76F7D37D70B}"/>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33</a:t>
            </a:fld>
            <a:endParaRPr lang="en-US"/>
          </a:p>
        </p:txBody>
      </p:sp>
    </p:spTree>
    <p:extLst>
      <p:ext uri="{BB962C8B-B14F-4D97-AF65-F5344CB8AC3E}">
        <p14:creationId xmlns:p14="http://schemas.microsoft.com/office/powerpoint/2010/main" val="1168211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7570-7941-DCB9-0D9C-4D465F3E7FD5}"/>
              </a:ext>
            </a:extLst>
          </p:cNvPr>
          <p:cNvSpPr>
            <a:spLocks noGrp="1"/>
          </p:cNvSpPr>
          <p:nvPr>
            <p:ph type="title"/>
          </p:nvPr>
        </p:nvSpPr>
        <p:spPr>
          <a:xfrm>
            <a:off x="9084180" y="1819655"/>
            <a:ext cx="2546988" cy="2909507"/>
          </a:xfrm>
        </p:spPr>
        <p:txBody>
          <a:bodyPr vert="horz" lIns="91440" tIns="45720" rIns="91440" bIns="45720" rtlCol="0">
            <a:normAutofit/>
          </a:bodyPr>
          <a:lstStyle/>
          <a:p>
            <a:r>
              <a:rPr lang="en-US" sz="3600" dirty="0"/>
              <a:t>Scale of Software Systems</a:t>
            </a:r>
          </a:p>
        </p:txBody>
      </p:sp>
      <p:sp>
        <p:nvSpPr>
          <p:cNvPr id="4" name="Slide Number Placeholder 3">
            <a:extLst>
              <a:ext uri="{FF2B5EF4-FFF2-40B4-BE49-F238E27FC236}">
                <a16:creationId xmlns:a16="http://schemas.microsoft.com/office/drawing/2014/main" id="{3788A4B4-B06B-8FC1-D498-7D6840F08F7A}"/>
              </a:ext>
            </a:extLst>
          </p:cNvPr>
          <p:cNvSpPr>
            <a:spLocks noGrp="1"/>
          </p:cNvSpPr>
          <p:nvPr>
            <p:ph type="sldNum" sz="quarter" idx="12"/>
          </p:nvPr>
        </p:nvSpPr>
        <p:spPr/>
        <p:txBody>
          <a:bodyPr vert="horz" lIns="91440" tIns="45720" rIns="91440" bIns="45720" rtlCol="0">
            <a:normAutofit/>
          </a:bodyPr>
          <a:lstStyle/>
          <a:p>
            <a:pPr>
              <a:spcAft>
                <a:spcPts val="600"/>
              </a:spcAft>
            </a:pPr>
            <a:fld id="{4FAB73BC-B049-4115-A692-8D63A059BFB8}" type="slidenum">
              <a:rPr lang="en-US" smtClean="0"/>
              <a:pPr>
                <a:spcAft>
                  <a:spcPts val="600"/>
                </a:spcAft>
              </a:pPr>
              <a:t>34</a:t>
            </a:fld>
            <a:endParaRPr lang="en-US"/>
          </a:p>
        </p:txBody>
      </p:sp>
      <p:graphicFrame>
        <p:nvGraphicFramePr>
          <p:cNvPr id="8" name="Content Placeholder 4">
            <a:extLst>
              <a:ext uri="{FF2B5EF4-FFF2-40B4-BE49-F238E27FC236}">
                <a16:creationId xmlns:a16="http://schemas.microsoft.com/office/drawing/2014/main" id="{85900FCD-AA31-FA86-8EC0-D3E85A9227C1}"/>
              </a:ext>
            </a:extLst>
          </p:cNvPr>
          <p:cNvGraphicFramePr>
            <a:graphicFrameLocks/>
          </p:cNvGraphicFramePr>
          <p:nvPr/>
        </p:nvGraphicFramePr>
        <p:xfrm>
          <a:off x="354502" y="301854"/>
          <a:ext cx="8431470" cy="6336055"/>
        </p:xfrm>
        <a:graphic>
          <a:graphicData uri="http://schemas.openxmlformats.org/drawingml/2006/table">
            <a:tbl>
              <a:tblPr firstRow="1" bandRow="1">
                <a:noFill/>
              </a:tblPr>
              <a:tblGrid>
                <a:gridCol w="5755878">
                  <a:extLst>
                    <a:ext uri="{9D8B030D-6E8A-4147-A177-3AD203B41FA5}">
                      <a16:colId xmlns:a16="http://schemas.microsoft.com/office/drawing/2014/main" val="1769959679"/>
                    </a:ext>
                  </a:extLst>
                </a:gridCol>
                <a:gridCol w="2675592">
                  <a:extLst>
                    <a:ext uri="{9D8B030D-6E8A-4147-A177-3AD203B41FA5}">
                      <a16:colId xmlns:a16="http://schemas.microsoft.com/office/drawing/2014/main" val="4279811092"/>
                    </a:ext>
                  </a:extLst>
                </a:gridCol>
              </a:tblGrid>
              <a:tr h="1321691">
                <a:tc>
                  <a:txBody>
                    <a:bodyPr/>
                    <a:lstStyle/>
                    <a:p>
                      <a:pPr algn="ctr"/>
                      <a:r>
                        <a:rPr lang="en-US" sz="3500" b="1" cap="all" spc="60" dirty="0">
                          <a:solidFill>
                            <a:srgbClr val="FFFFFF"/>
                          </a:solidFill>
                          <a:effectLst/>
                        </a:rPr>
                        <a:t>Software</a:t>
                      </a:r>
                    </a:p>
                  </a:txBody>
                  <a:tcPr marL="282404" marR="169442" marT="169442" marB="169442"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3500" b="1" cap="all" spc="60" dirty="0">
                          <a:solidFill>
                            <a:srgbClr val="FFFFFF"/>
                          </a:solidFill>
                          <a:effectLst/>
                        </a:rPr>
                        <a:t>Lines Of Code</a:t>
                      </a:r>
                    </a:p>
                  </a:txBody>
                  <a:tcPr marL="282404" marR="169442" marT="169442" marB="169442"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448303108"/>
                  </a:ext>
                </a:extLst>
              </a:tr>
              <a:tr h="1006444">
                <a:tc>
                  <a:txBody>
                    <a:bodyPr/>
                    <a:lstStyle/>
                    <a:p>
                      <a:pPr algn="ctr" fontAlgn="b"/>
                      <a:r>
                        <a:rPr lang="en-US" sz="2400" b="1" cap="none" spc="0" dirty="0">
                          <a:solidFill>
                            <a:schemeClr val="tx1">
                              <a:lumMod val="85000"/>
                              <a:lumOff val="15000"/>
                            </a:schemeClr>
                          </a:solidFill>
                          <a:effectLst/>
                        </a:rPr>
                        <a:t>Program for computer science assignment</a:t>
                      </a:r>
                    </a:p>
                  </a:txBody>
                  <a:tcPr marL="282404" marR="169442" marT="169442" marB="169442"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fontAlgn="b"/>
                      <a:r>
                        <a:rPr lang="en-US" sz="2400" b="1" cap="none" spc="0">
                          <a:solidFill>
                            <a:schemeClr val="tx1">
                              <a:lumMod val="85000"/>
                              <a:lumOff val="15000"/>
                            </a:schemeClr>
                          </a:solidFill>
                          <a:effectLst/>
                        </a:rPr>
                        <a:t>100 - 2,500</a:t>
                      </a:r>
                    </a:p>
                  </a:txBody>
                  <a:tcPr marL="282404" marR="169442" marT="169442" marB="169442"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380954576"/>
                  </a:ext>
                </a:extLst>
              </a:tr>
              <a:tr h="662540">
                <a:tc>
                  <a:txBody>
                    <a:bodyPr/>
                    <a:lstStyle/>
                    <a:p>
                      <a:pPr algn="ctr" fontAlgn="b"/>
                      <a:r>
                        <a:rPr lang="en-US" sz="2400" b="1" cap="none" spc="0" dirty="0">
                          <a:solidFill>
                            <a:schemeClr val="tx1">
                              <a:lumMod val="85000"/>
                              <a:lumOff val="15000"/>
                            </a:schemeClr>
                          </a:solidFill>
                          <a:effectLst/>
                        </a:rPr>
                        <a:t>iOS simple game app </a:t>
                      </a:r>
                    </a:p>
                  </a:txBody>
                  <a:tcPr marL="282404" marR="169442" marT="169442" marB="169442"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fontAlgn="b"/>
                      <a:r>
                        <a:rPr lang="en-US" sz="2400" b="1" cap="none" spc="0" dirty="0">
                          <a:solidFill>
                            <a:schemeClr val="tx1">
                              <a:lumMod val="85000"/>
                              <a:lumOff val="15000"/>
                            </a:schemeClr>
                          </a:solidFill>
                          <a:effectLst/>
                        </a:rPr>
                        <a:t>5.000 - 10,000</a:t>
                      </a:r>
                    </a:p>
                  </a:txBody>
                  <a:tcPr marL="282404" marR="169442" marT="169442" marB="169442"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84399613"/>
                  </a:ext>
                </a:extLst>
              </a:tr>
              <a:tr h="1006444">
                <a:tc>
                  <a:txBody>
                    <a:bodyPr/>
                    <a:lstStyle/>
                    <a:p>
                      <a:pPr algn="ctr" fontAlgn="b"/>
                      <a:r>
                        <a:rPr lang="en-US" sz="2400" b="1" cap="none" spc="0" dirty="0">
                          <a:solidFill>
                            <a:schemeClr val="tx1">
                              <a:lumMod val="85000"/>
                              <a:lumOff val="15000"/>
                            </a:schemeClr>
                          </a:solidFill>
                          <a:effectLst/>
                        </a:rPr>
                        <a:t>Complex desktop application (e.g., Photoshop C6)</a:t>
                      </a:r>
                    </a:p>
                  </a:txBody>
                  <a:tcPr marL="282404" marR="169442" marT="169442" marB="169442"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fontAlgn="b"/>
                      <a:r>
                        <a:rPr lang="en-US" sz="2400" b="1" cap="none" spc="0">
                          <a:solidFill>
                            <a:schemeClr val="tx1">
                              <a:lumMod val="85000"/>
                              <a:lumOff val="15000"/>
                            </a:schemeClr>
                          </a:solidFill>
                          <a:effectLst/>
                        </a:rPr>
                        <a:t>4M - 5M</a:t>
                      </a:r>
                    </a:p>
                  </a:txBody>
                  <a:tcPr marL="282404" marR="169442" marT="169442" marB="169442"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387973517"/>
                  </a:ext>
                </a:extLst>
              </a:tr>
              <a:tr h="662540">
                <a:tc>
                  <a:txBody>
                    <a:bodyPr/>
                    <a:lstStyle/>
                    <a:p>
                      <a:pPr algn="ctr" fontAlgn="b"/>
                      <a:r>
                        <a:rPr lang="en-US" sz="2400" b="1" cap="none" spc="0">
                          <a:solidFill>
                            <a:schemeClr val="tx1">
                              <a:lumMod val="85000"/>
                              <a:lumOff val="15000"/>
                            </a:schemeClr>
                          </a:solidFill>
                          <a:effectLst/>
                        </a:rPr>
                        <a:t>Embedded systems within automobile</a:t>
                      </a:r>
                    </a:p>
                  </a:txBody>
                  <a:tcPr marL="282404" marR="169442" marT="169442" marB="169442"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fontAlgn="b"/>
                      <a:r>
                        <a:rPr lang="en-US" sz="2400" b="1" cap="none" spc="0">
                          <a:solidFill>
                            <a:schemeClr val="tx1">
                              <a:lumMod val="85000"/>
                              <a:lumOff val="15000"/>
                            </a:schemeClr>
                          </a:solidFill>
                          <a:effectLst/>
                        </a:rPr>
                        <a:t>50M - 100M</a:t>
                      </a:r>
                    </a:p>
                  </a:txBody>
                  <a:tcPr marL="282404" marR="169442" marT="169442" marB="169442"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315692551"/>
                  </a:ext>
                </a:extLst>
              </a:tr>
              <a:tr h="662540">
                <a:tc>
                  <a:txBody>
                    <a:bodyPr/>
                    <a:lstStyle/>
                    <a:p>
                      <a:pPr algn="ctr" fontAlgn="b"/>
                      <a:r>
                        <a:rPr lang="en-US" sz="2400" b="1" cap="none" spc="0">
                          <a:solidFill>
                            <a:schemeClr val="tx1">
                              <a:lumMod val="85000"/>
                              <a:lumOff val="15000"/>
                            </a:schemeClr>
                          </a:solidFill>
                          <a:effectLst/>
                        </a:rPr>
                        <a:t>All Google internet services</a:t>
                      </a:r>
                    </a:p>
                  </a:txBody>
                  <a:tcPr marL="282404" marR="169442" marT="169442" marB="169442"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fontAlgn="b"/>
                      <a:r>
                        <a:rPr lang="en-US" sz="2400" b="1" cap="none" spc="0" dirty="0">
                          <a:solidFill>
                            <a:schemeClr val="tx1">
                              <a:lumMod val="85000"/>
                              <a:lumOff val="15000"/>
                            </a:schemeClr>
                          </a:solidFill>
                          <a:effectLst/>
                        </a:rPr>
                        <a:t>2B</a:t>
                      </a:r>
                    </a:p>
                  </a:txBody>
                  <a:tcPr marL="282404" marR="169442" marT="169442" marB="169442"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692133283"/>
                  </a:ext>
                </a:extLst>
              </a:tr>
              <a:tr h="675631">
                <a:tc gridSpan="2">
                  <a:txBody>
                    <a:bodyPr/>
                    <a:lstStyle/>
                    <a:p>
                      <a:endParaRPr lang="en-US" sz="1900" cap="none" spc="0" dirty="0">
                        <a:solidFill>
                          <a:schemeClr val="tx1">
                            <a:lumMod val="85000"/>
                            <a:lumOff val="15000"/>
                          </a:schemeClr>
                        </a:solidFill>
                      </a:endParaRPr>
                    </a:p>
                  </a:txBody>
                  <a:tcPr marL="282404" marR="169442" marT="169442" marB="169442" anchor="ctr">
                    <a:lnL w="12700" cmpd="sng">
                      <a:no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tc hMerge="1">
                  <a:txBody>
                    <a:bodyPr/>
                    <a:lstStyle/>
                    <a:p>
                      <a:endParaRPr lang="en-US"/>
                    </a:p>
                  </a:txBody>
                  <a:tcPr/>
                </a:tc>
                <a:extLst>
                  <a:ext uri="{0D108BD9-81ED-4DB2-BD59-A6C34878D82A}">
                    <a16:rowId xmlns:a16="http://schemas.microsoft.com/office/drawing/2014/main" val="3248506332"/>
                  </a:ext>
                </a:extLst>
              </a:tr>
            </a:tbl>
          </a:graphicData>
        </a:graphic>
      </p:graphicFrame>
    </p:spTree>
    <p:extLst>
      <p:ext uri="{BB962C8B-B14F-4D97-AF65-F5344CB8AC3E}">
        <p14:creationId xmlns:p14="http://schemas.microsoft.com/office/powerpoint/2010/main" val="1221251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67A8-A2FC-DC44-88A9-014244369707}"/>
              </a:ext>
            </a:extLst>
          </p:cNvPr>
          <p:cNvSpPr>
            <a:spLocks noGrp="1"/>
          </p:cNvSpPr>
          <p:nvPr>
            <p:ph type="title"/>
          </p:nvPr>
        </p:nvSpPr>
        <p:spPr>
          <a:xfrm>
            <a:off x="6400800" y="484632"/>
            <a:ext cx="5299586" cy="1609344"/>
          </a:xfrm>
          <a:ln>
            <a:noFill/>
          </a:ln>
        </p:spPr>
        <p:txBody>
          <a:bodyPr>
            <a:normAutofit/>
          </a:bodyPr>
          <a:lstStyle/>
          <a:p>
            <a:r>
              <a:rPr lang="en-US" sz="4000"/>
              <a:t>Software Engineering team</a:t>
            </a:r>
          </a:p>
        </p:txBody>
      </p:sp>
      <p:sp>
        <p:nvSpPr>
          <p:cNvPr id="3" name="Content Placeholder 2">
            <a:extLst>
              <a:ext uri="{FF2B5EF4-FFF2-40B4-BE49-F238E27FC236}">
                <a16:creationId xmlns:a16="http://schemas.microsoft.com/office/drawing/2014/main" id="{ACDFA11F-FC14-DC46-B63F-0BA77D4D4A81}"/>
              </a:ext>
            </a:extLst>
          </p:cNvPr>
          <p:cNvSpPr>
            <a:spLocks noGrp="1"/>
          </p:cNvSpPr>
          <p:nvPr>
            <p:ph idx="1"/>
          </p:nvPr>
        </p:nvSpPr>
        <p:spPr>
          <a:xfrm>
            <a:off x="6400799" y="2121408"/>
            <a:ext cx="5299585" cy="4050792"/>
          </a:xfrm>
        </p:spPr>
        <p:txBody>
          <a:bodyPr>
            <a:normAutofit/>
          </a:bodyPr>
          <a:lstStyle/>
          <a:p>
            <a:r>
              <a:rPr lang="en-US" sz="3200" dirty="0"/>
              <a:t>It takes a team!</a:t>
            </a:r>
          </a:p>
          <a:p>
            <a:r>
              <a:rPr lang="en-GB" sz="3200" dirty="0"/>
              <a:t>SE involves wider responsibilities than simply the application of technical skills.</a:t>
            </a:r>
            <a:endParaRPr lang="en-US" sz="3200" dirty="0"/>
          </a:p>
          <a:p>
            <a:r>
              <a:rPr lang="en-US" sz="3200" dirty="0"/>
              <a:t>A popular example of a team composition</a:t>
            </a:r>
          </a:p>
        </p:txBody>
      </p:sp>
      <p:sp>
        <p:nvSpPr>
          <p:cNvPr id="4" name="Slide Number Placeholder 3">
            <a:extLst>
              <a:ext uri="{FF2B5EF4-FFF2-40B4-BE49-F238E27FC236}">
                <a16:creationId xmlns:a16="http://schemas.microsoft.com/office/drawing/2014/main" id="{3C3F91EB-B6C9-E64A-9952-8C9A9C5C8071}"/>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35</a:t>
            </a:fld>
            <a:endParaRPr lang="en-US"/>
          </a:p>
        </p:txBody>
      </p:sp>
      <p:pic>
        <p:nvPicPr>
          <p:cNvPr id="8" name="Picture 7">
            <a:extLst>
              <a:ext uri="{FF2B5EF4-FFF2-40B4-BE49-F238E27FC236}">
                <a16:creationId xmlns:a16="http://schemas.microsoft.com/office/drawing/2014/main" id="{C261A223-3DD7-054E-9B9A-316310105892}"/>
              </a:ext>
            </a:extLst>
          </p:cNvPr>
          <p:cNvPicPr>
            <a:picLocks noChangeAspect="1"/>
          </p:cNvPicPr>
          <p:nvPr/>
        </p:nvPicPr>
        <p:blipFill rotWithShape="1">
          <a:blip r:embed="rId3">
            <a:extLst>
              <a:ext uri="{28A0092B-C50C-407E-A947-70E740481C1C}">
                <a14:useLocalDpi xmlns:a14="http://schemas.microsoft.com/office/drawing/2010/main" val="0"/>
              </a:ext>
            </a:extLst>
          </a:blip>
          <a:srcRect t="37369" r="7246" b="26242"/>
          <a:stretch/>
        </p:blipFill>
        <p:spPr>
          <a:xfrm>
            <a:off x="222069" y="2093976"/>
            <a:ext cx="5524391" cy="2517213"/>
          </a:xfrm>
          <a:prstGeom prst="rect">
            <a:avLst/>
          </a:prstGeom>
        </p:spPr>
      </p:pic>
    </p:spTree>
    <p:extLst>
      <p:ext uri="{BB962C8B-B14F-4D97-AF65-F5344CB8AC3E}">
        <p14:creationId xmlns:p14="http://schemas.microsoft.com/office/powerpoint/2010/main" val="44345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2B51-327D-8A4F-B198-E93E47A6C12F}"/>
              </a:ext>
            </a:extLst>
          </p:cNvPr>
          <p:cNvSpPr>
            <a:spLocks noGrp="1"/>
          </p:cNvSpPr>
          <p:nvPr>
            <p:ph type="title"/>
          </p:nvPr>
        </p:nvSpPr>
        <p:spPr>
          <a:xfrm>
            <a:off x="382280" y="484632"/>
            <a:ext cx="6743844" cy="1609344"/>
          </a:xfrm>
        </p:spPr>
        <p:txBody>
          <a:bodyPr>
            <a:normAutofit/>
          </a:bodyPr>
          <a:lstStyle/>
          <a:p>
            <a:r>
              <a:rPr lang="en-US" sz="4800"/>
              <a:t>Course description</a:t>
            </a:r>
          </a:p>
        </p:txBody>
      </p:sp>
      <p:sp>
        <p:nvSpPr>
          <p:cNvPr id="3" name="Content Placeholder 2">
            <a:extLst>
              <a:ext uri="{FF2B5EF4-FFF2-40B4-BE49-F238E27FC236}">
                <a16:creationId xmlns:a16="http://schemas.microsoft.com/office/drawing/2014/main" id="{F8A9AD61-CF34-9F4F-A29F-B7B07EABA34E}"/>
              </a:ext>
            </a:extLst>
          </p:cNvPr>
          <p:cNvSpPr>
            <a:spLocks noGrp="1"/>
          </p:cNvSpPr>
          <p:nvPr>
            <p:ph idx="1"/>
          </p:nvPr>
        </p:nvSpPr>
        <p:spPr>
          <a:xfrm>
            <a:off x="382279" y="2121408"/>
            <a:ext cx="11335104" cy="4050792"/>
          </a:xfrm>
        </p:spPr>
        <p:txBody>
          <a:bodyPr>
            <a:noAutofit/>
          </a:bodyPr>
          <a:lstStyle/>
          <a:p>
            <a:pPr algn="just"/>
            <a:r>
              <a:rPr lang="en-US" sz="3000" dirty="0"/>
              <a:t>This course is a hands-on study of the development techniques and methods of different aspects in software engineering. </a:t>
            </a:r>
          </a:p>
          <a:p>
            <a:pPr algn="just"/>
            <a:r>
              <a:rPr lang="en-US" sz="3000" dirty="0"/>
              <a:t>Many misinterpret software engineering for being pure system coding, which is far from reality! </a:t>
            </a:r>
          </a:p>
          <a:p>
            <a:pPr algn="just"/>
            <a:r>
              <a:rPr lang="en-US" sz="3000" dirty="0"/>
              <a:t>You will learn throughout this course that software engineering is much more than that. </a:t>
            </a:r>
          </a:p>
          <a:p>
            <a:pPr algn="just"/>
            <a:r>
              <a:rPr lang="en-US" sz="3000" dirty="0"/>
              <a:t>Numerous procedures and steps come before, during and after implementation or coding.</a:t>
            </a:r>
          </a:p>
        </p:txBody>
      </p:sp>
      <p:sp>
        <p:nvSpPr>
          <p:cNvPr id="4" name="Slide Number Placeholder 3">
            <a:extLst>
              <a:ext uri="{FF2B5EF4-FFF2-40B4-BE49-F238E27FC236}">
                <a16:creationId xmlns:a16="http://schemas.microsoft.com/office/drawing/2014/main" id="{C02FD03B-17D4-E44F-A841-CCE1CA2E3276}"/>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36</a:t>
            </a:fld>
            <a:endParaRPr lang="en-US"/>
          </a:p>
        </p:txBody>
      </p:sp>
    </p:spTree>
    <p:extLst>
      <p:ext uri="{BB962C8B-B14F-4D97-AF65-F5344CB8AC3E}">
        <p14:creationId xmlns:p14="http://schemas.microsoft.com/office/powerpoint/2010/main" val="75306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4943-796D-241C-AC54-354A12969CDB}"/>
              </a:ext>
            </a:extLst>
          </p:cNvPr>
          <p:cNvSpPr>
            <a:spLocks noGrp="1"/>
          </p:cNvSpPr>
          <p:nvPr>
            <p:ph type="title"/>
          </p:nvPr>
        </p:nvSpPr>
        <p:spPr>
          <a:xfrm>
            <a:off x="382280" y="484632"/>
            <a:ext cx="6743844" cy="939219"/>
          </a:xfrm>
        </p:spPr>
        <p:txBody>
          <a:bodyPr>
            <a:normAutofit/>
          </a:bodyPr>
          <a:lstStyle/>
          <a:p>
            <a:r>
              <a:rPr lang="en-US" sz="4800" dirty="0"/>
              <a:t>Course topics</a:t>
            </a:r>
          </a:p>
        </p:txBody>
      </p:sp>
      <p:sp>
        <p:nvSpPr>
          <p:cNvPr id="3" name="Content Placeholder 2">
            <a:extLst>
              <a:ext uri="{FF2B5EF4-FFF2-40B4-BE49-F238E27FC236}">
                <a16:creationId xmlns:a16="http://schemas.microsoft.com/office/drawing/2014/main" id="{0CC6E759-2BC0-213D-2CEB-B6A5E79770DF}"/>
              </a:ext>
            </a:extLst>
          </p:cNvPr>
          <p:cNvSpPr>
            <a:spLocks noGrp="1"/>
          </p:cNvSpPr>
          <p:nvPr>
            <p:ph idx="1"/>
          </p:nvPr>
        </p:nvSpPr>
        <p:spPr>
          <a:xfrm>
            <a:off x="382279" y="1737361"/>
            <a:ext cx="7301221" cy="4900548"/>
          </a:xfrm>
        </p:spPr>
        <p:txBody>
          <a:bodyPr>
            <a:normAutofit/>
          </a:bodyPr>
          <a:lstStyle/>
          <a:p>
            <a:pPr marL="0" indent="0">
              <a:buNone/>
            </a:pPr>
            <a:endParaRPr lang="en-US" sz="3500" dirty="0"/>
          </a:p>
          <a:p>
            <a:r>
              <a:rPr lang="en-US" sz="3500" dirty="0"/>
              <a:t>Please refer to the course syllabus.</a:t>
            </a:r>
          </a:p>
        </p:txBody>
      </p:sp>
      <p:sp>
        <p:nvSpPr>
          <p:cNvPr id="4" name="Slide Number Placeholder 3">
            <a:extLst>
              <a:ext uri="{FF2B5EF4-FFF2-40B4-BE49-F238E27FC236}">
                <a16:creationId xmlns:a16="http://schemas.microsoft.com/office/drawing/2014/main" id="{4D58CC5D-5813-5C99-E1CD-591DCE37A4EA}"/>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37</a:t>
            </a:fld>
            <a:endParaRPr lang="en-US"/>
          </a:p>
        </p:txBody>
      </p:sp>
      <p:pic>
        <p:nvPicPr>
          <p:cNvPr id="6" name="Picture 5" descr="Light bulb on yellow background with sketched light beams and cord">
            <a:extLst>
              <a:ext uri="{FF2B5EF4-FFF2-40B4-BE49-F238E27FC236}">
                <a16:creationId xmlns:a16="http://schemas.microsoft.com/office/drawing/2014/main" id="{DCC48429-1CD9-053F-36A1-49827733FFDD}"/>
              </a:ext>
            </a:extLst>
          </p:cNvPr>
          <p:cNvPicPr>
            <a:picLocks noChangeAspect="1"/>
          </p:cNvPicPr>
          <p:nvPr/>
        </p:nvPicPr>
        <p:blipFill rotWithShape="1">
          <a:blip r:embed="rId2"/>
          <a:srcRect l="51294" r="7036"/>
          <a:stretch/>
        </p:blipFill>
        <p:spPr>
          <a:xfrm>
            <a:off x="7545274" y="10"/>
            <a:ext cx="4646726" cy="6857990"/>
          </a:xfrm>
          <a:prstGeom prst="rect">
            <a:avLst/>
          </a:prstGeom>
        </p:spPr>
      </p:pic>
    </p:spTree>
    <p:extLst>
      <p:ext uri="{BB962C8B-B14F-4D97-AF65-F5344CB8AC3E}">
        <p14:creationId xmlns:p14="http://schemas.microsoft.com/office/powerpoint/2010/main" val="1062215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88C03-0C9A-7B48-BDEA-EBDE6C597971}"/>
              </a:ext>
            </a:extLst>
          </p:cNvPr>
          <p:cNvSpPr>
            <a:spLocks noGrp="1"/>
          </p:cNvSpPr>
          <p:nvPr>
            <p:ph type="title"/>
          </p:nvPr>
        </p:nvSpPr>
        <p:spPr>
          <a:xfrm>
            <a:off x="382280" y="484632"/>
            <a:ext cx="6743844" cy="1609344"/>
          </a:xfrm>
        </p:spPr>
        <p:txBody>
          <a:bodyPr>
            <a:normAutofit/>
          </a:bodyPr>
          <a:lstStyle/>
          <a:p>
            <a:r>
              <a:rPr lang="en-US" sz="4800"/>
              <a:t>Course textbooks</a:t>
            </a:r>
          </a:p>
        </p:txBody>
      </p:sp>
      <p:sp>
        <p:nvSpPr>
          <p:cNvPr id="3" name="Content Placeholder 2">
            <a:extLst>
              <a:ext uri="{FF2B5EF4-FFF2-40B4-BE49-F238E27FC236}">
                <a16:creationId xmlns:a16="http://schemas.microsoft.com/office/drawing/2014/main" id="{69D6BCC4-253D-0642-A4A5-68E785AD2FB4}"/>
              </a:ext>
            </a:extLst>
          </p:cNvPr>
          <p:cNvSpPr>
            <a:spLocks noGrp="1"/>
          </p:cNvSpPr>
          <p:nvPr>
            <p:ph idx="1"/>
          </p:nvPr>
        </p:nvSpPr>
        <p:spPr>
          <a:xfrm>
            <a:off x="382279" y="2121407"/>
            <a:ext cx="6743845" cy="4536281"/>
          </a:xfrm>
        </p:spPr>
        <p:txBody>
          <a:bodyPr>
            <a:normAutofit fontScale="92500" lnSpcReduction="20000"/>
          </a:bodyPr>
          <a:lstStyle/>
          <a:p>
            <a:r>
              <a:rPr lang="en-US" sz="2400" b="1" dirty="0"/>
              <a:t>Textbook: </a:t>
            </a:r>
          </a:p>
          <a:p>
            <a:pPr lvl="1">
              <a:buFont typeface="Courier New" panose="02070309020205020404" pitchFamily="49" charset="0"/>
              <a:buChar char="o"/>
            </a:pPr>
            <a:r>
              <a:rPr lang="en-US" sz="2400" dirty="0"/>
              <a:t>Roger S Pressman, Software Engineering: A Practitioner’s Approach, McGraw-Hill Higher Education; 9</a:t>
            </a:r>
            <a:r>
              <a:rPr lang="en-US" sz="2400" baseline="30000" dirty="0"/>
              <a:t>th</a:t>
            </a:r>
            <a:r>
              <a:rPr lang="en-US" sz="2400" dirty="0"/>
              <a:t> edition</a:t>
            </a:r>
          </a:p>
          <a:p>
            <a:pPr lvl="2">
              <a:buFont typeface="Courier New" panose="02070309020205020404" pitchFamily="49" charset="0"/>
              <a:buChar char="o"/>
            </a:pPr>
            <a:r>
              <a:rPr lang="en-US" sz="2400" b="1" dirty="0"/>
              <a:t>Available on </a:t>
            </a:r>
            <a:r>
              <a:rPr lang="en-US" sz="2400" b="1" dirty="0" err="1"/>
              <a:t>github</a:t>
            </a:r>
            <a:r>
              <a:rPr lang="en-US" sz="2400" b="1" dirty="0"/>
              <a:t>: </a:t>
            </a:r>
            <a:r>
              <a:rPr lang="en-US" sz="2400" dirty="0"/>
              <a:t>https://</a:t>
            </a:r>
            <a:r>
              <a:rPr lang="en-US" sz="2400" dirty="0" err="1"/>
              <a:t>intranetssn.github.io</a:t>
            </a:r>
            <a:r>
              <a:rPr lang="en-US" sz="2400" dirty="0"/>
              <a:t>/</a:t>
            </a:r>
            <a:r>
              <a:rPr lang="en-US" sz="2400" dirty="0" err="1"/>
              <a:t>www.ssn.net</a:t>
            </a:r>
            <a:r>
              <a:rPr lang="en-US" sz="2400" dirty="0"/>
              <a:t>/</a:t>
            </a:r>
            <a:r>
              <a:rPr lang="en-US" sz="2400" dirty="0" err="1"/>
              <a:t>twiki</a:t>
            </a:r>
            <a:r>
              <a:rPr lang="en-US" sz="2400" dirty="0"/>
              <a:t>/pub/</a:t>
            </a:r>
            <a:r>
              <a:rPr lang="en-US" sz="2400" dirty="0" err="1"/>
              <a:t>CseIntranet</a:t>
            </a:r>
            <a:r>
              <a:rPr lang="en-US" sz="2400" dirty="0"/>
              <a:t>/CseBCS6403/</a:t>
            </a:r>
            <a:r>
              <a:rPr lang="en-US" sz="2400" dirty="0" err="1"/>
              <a:t>PressmanBook.pdf</a:t>
            </a:r>
            <a:endParaRPr lang="en-US" sz="2400" dirty="0"/>
          </a:p>
          <a:p>
            <a:endParaRPr lang="en-US" sz="2400" b="1" dirty="0"/>
          </a:p>
          <a:p>
            <a:r>
              <a:rPr lang="en-US" sz="2400" b="1" dirty="0"/>
              <a:t>Other Supporting Textbooks:</a:t>
            </a:r>
          </a:p>
          <a:p>
            <a:pPr lvl="1">
              <a:buFont typeface="Courier New" panose="02070309020205020404" pitchFamily="49" charset="0"/>
              <a:buChar char="o"/>
            </a:pPr>
            <a:r>
              <a:rPr lang="en-US" sz="2400" dirty="0"/>
              <a:t>B. </a:t>
            </a:r>
            <a:r>
              <a:rPr lang="en-US" sz="2400" dirty="0" err="1"/>
              <a:t>Bruegge</a:t>
            </a:r>
            <a:r>
              <a:rPr lang="en-US" sz="2400" dirty="0"/>
              <a:t> and A.H. </a:t>
            </a:r>
            <a:r>
              <a:rPr lang="en-US" sz="2400" dirty="0" err="1"/>
              <a:t>Dutoit</a:t>
            </a:r>
            <a:r>
              <a:rPr lang="en-US" sz="2400" dirty="0"/>
              <a:t>, Object-Oriented Software Engineering: Using UML, Patterns, and Java, Pearson, 3rd edition </a:t>
            </a:r>
          </a:p>
          <a:p>
            <a:pPr lvl="1">
              <a:buFont typeface="Courier New" panose="02070309020205020404" pitchFamily="49" charset="0"/>
              <a:buChar char="o"/>
            </a:pPr>
            <a:r>
              <a:rPr lang="en-US" sz="2400" dirty="0"/>
              <a:t>I. Sommerville, Software Engineering, Pearson, 10th edition </a:t>
            </a:r>
          </a:p>
          <a:p>
            <a:pPr lvl="1">
              <a:buFont typeface="Courier New" panose="02070309020205020404" pitchFamily="49" charset="0"/>
              <a:buChar char="o"/>
            </a:pPr>
            <a:endParaRPr lang="en-US" sz="1800" dirty="0"/>
          </a:p>
          <a:p>
            <a:endParaRPr lang="en-US" sz="1800" dirty="0"/>
          </a:p>
        </p:txBody>
      </p:sp>
      <p:sp>
        <p:nvSpPr>
          <p:cNvPr id="4" name="Slide Number Placeholder 3">
            <a:extLst>
              <a:ext uri="{FF2B5EF4-FFF2-40B4-BE49-F238E27FC236}">
                <a16:creationId xmlns:a16="http://schemas.microsoft.com/office/drawing/2014/main" id="{29E76226-A3BD-8745-98EE-B58B66E892A2}"/>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38</a:t>
            </a:fld>
            <a:endParaRPr lang="en-US"/>
          </a:p>
        </p:txBody>
      </p:sp>
      <p:pic>
        <p:nvPicPr>
          <p:cNvPr id="8" name="Graphic 7" descr="Books on Shelf">
            <a:extLst>
              <a:ext uri="{FF2B5EF4-FFF2-40B4-BE49-F238E27FC236}">
                <a16:creationId xmlns:a16="http://schemas.microsoft.com/office/drawing/2014/main" id="{80BDBA6E-73A6-27E7-5D90-F33F744F7C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03460" y="1595727"/>
            <a:ext cx="3369177" cy="3369177"/>
          </a:xfrm>
          <a:prstGeom prst="rect">
            <a:avLst/>
          </a:prstGeom>
        </p:spPr>
      </p:pic>
    </p:spTree>
    <p:extLst>
      <p:ext uri="{BB962C8B-B14F-4D97-AF65-F5344CB8AC3E}">
        <p14:creationId xmlns:p14="http://schemas.microsoft.com/office/powerpoint/2010/main" val="765590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E503-0858-BA48-BA61-FFBEEA3EA998}"/>
              </a:ext>
            </a:extLst>
          </p:cNvPr>
          <p:cNvSpPr>
            <a:spLocks noGrp="1"/>
          </p:cNvSpPr>
          <p:nvPr>
            <p:ph type="title"/>
          </p:nvPr>
        </p:nvSpPr>
        <p:spPr>
          <a:xfrm>
            <a:off x="1285456" y="4162031"/>
            <a:ext cx="4543683" cy="1767141"/>
          </a:xfrm>
        </p:spPr>
        <p:txBody>
          <a:bodyPr vert="horz" lIns="91440" tIns="45720" rIns="91440" bIns="45720" rtlCol="0" anchor="ctr">
            <a:normAutofit/>
          </a:bodyPr>
          <a:lstStyle/>
          <a:p>
            <a:pPr algn="r"/>
            <a:r>
              <a:rPr lang="en-US" dirty="0"/>
              <a:t>Assessment tasks</a:t>
            </a:r>
            <a:endParaRPr lang="en-US"/>
          </a:p>
        </p:txBody>
      </p:sp>
      <p:graphicFrame>
        <p:nvGraphicFramePr>
          <p:cNvPr id="8" name="Content Placeholder 7">
            <a:extLst>
              <a:ext uri="{FF2B5EF4-FFF2-40B4-BE49-F238E27FC236}">
                <a16:creationId xmlns:a16="http://schemas.microsoft.com/office/drawing/2014/main" id="{3CD34E38-11F3-2A8E-7F8E-89D289554771}"/>
              </a:ext>
            </a:extLst>
          </p:cNvPr>
          <p:cNvGraphicFramePr>
            <a:graphicFrameLocks noGrp="1"/>
          </p:cNvGraphicFramePr>
          <p:nvPr>
            <p:ph idx="1"/>
            <p:extLst>
              <p:ext uri="{D42A27DB-BD31-4B8C-83A1-F6EECF244321}">
                <p14:modId xmlns:p14="http://schemas.microsoft.com/office/powerpoint/2010/main" val="2688011172"/>
              </p:ext>
            </p:extLst>
          </p:nvPr>
        </p:nvGraphicFramePr>
        <p:xfrm>
          <a:off x="984502" y="682699"/>
          <a:ext cx="10222995" cy="2705213"/>
        </p:xfrm>
        <a:graphic>
          <a:graphicData uri="http://schemas.openxmlformats.org/drawingml/2006/table">
            <a:tbl>
              <a:tblPr firstRow="1" firstCol="1" bandRow="1"/>
              <a:tblGrid>
                <a:gridCol w="3846140">
                  <a:extLst>
                    <a:ext uri="{9D8B030D-6E8A-4147-A177-3AD203B41FA5}">
                      <a16:colId xmlns:a16="http://schemas.microsoft.com/office/drawing/2014/main" val="3713648707"/>
                    </a:ext>
                  </a:extLst>
                </a:gridCol>
                <a:gridCol w="1785059">
                  <a:extLst>
                    <a:ext uri="{9D8B030D-6E8A-4147-A177-3AD203B41FA5}">
                      <a16:colId xmlns:a16="http://schemas.microsoft.com/office/drawing/2014/main" val="1324083811"/>
                    </a:ext>
                  </a:extLst>
                </a:gridCol>
                <a:gridCol w="1704501">
                  <a:extLst>
                    <a:ext uri="{9D8B030D-6E8A-4147-A177-3AD203B41FA5}">
                      <a16:colId xmlns:a16="http://schemas.microsoft.com/office/drawing/2014/main" val="3768005736"/>
                    </a:ext>
                  </a:extLst>
                </a:gridCol>
                <a:gridCol w="2887295">
                  <a:extLst>
                    <a:ext uri="{9D8B030D-6E8A-4147-A177-3AD203B41FA5}">
                      <a16:colId xmlns:a16="http://schemas.microsoft.com/office/drawing/2014/main" val="3849030074"/>
                    </a:ext>
                  </a:extLst>
                </a:gridCol>
              </a:tblGrid>
              <a:tr h="706608">
                <a:tc>
                  <a:txBody>
                    <a:bodyPr/>
                    <a:lstStyle/>
                    <a:p>
                      <a:pPr marL="0" marR="0" algn="l" fontAlgn="b">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Activity Detail</a:t>
                      </a:r>
                      <a:endParaRPr lang="en-US" sz="3600" b="0" i="0" u="none" strike="noStrike">
                        <a:effectLst/>
                        <a:latin typeface="Arial" panose="020B0604020202020204" pitchFamily="34" charset="0"/>
                      </a:endParaRPr>
                    </a:p>
                  </a:txBody>
                  <a:tcPr marL="138099" marR="138099" marT="1918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Grade Percentage</a:t>
                      </a:r>
                      <a:endParaRPr lang="en-US" sz="3600" b="0" i="0" u="none" strike="noStrike">
                        <a:effectLst/>
                        <a:latin typeface="Arial" panose="020B0604020202020204" pitchFamily="34" charset="0"/>
                      </a:endParaRPr>
                    </a:p>
                  </a:txBody>
                  <a:tcPr marL="138099" marR="138099" marT="1918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Submission Date/Week</a:t>
                      </a:r>
                      <a:endParaRPr lang="en-US" sz="3600" b="0" i="0" u="none" strike="noStrike">
                        <a:effectLst/>
                        <a:latin typeface="Arial" panose="020B0604020202020204" pitchFamily="34" charset="0"/>
                      </a:endParaRPr>
                    </a:p>
                  </a:txBody>
                  <a:tcPr marL="138099" marR="138099" marT="1918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Linked to Course Learning Outcome(s)</a:t>
                      </a:r>
                      <a:endParaRPr lang="en-US" sz="3600" b="0" i="0" u="none" strike="noStrike">
                        <a:effectLst/>
                        <a:latin typeface="Arial" panose="020B0604020202020204" pitchFamily="34" charset="0"/>
                      </a:endParaRPr>
                    </a:p>
                  </a:txBody>
                  <a:tcPr marL="138099" marR="138099" marT="1918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3232672"/>
                  </a:ext>
                </a:extLst>
              </a:tr>
              <a:tr h="399721">
                <a:tc>
                  <a:txBody>
                    <a:bodyPr/>
                    <a:lstStyle/>
                    <a:p>
                      <a:pPr marL="0" marR="0" algn="l"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Class Participation</a:t>
                      </a:r>
                      <a:endParaRPr lang="en-US" sz="3600" b="0" i="0" u="none" strike="noStrike">
                        <a:effectLst/>
                        <a:latin typeface="Arial" panose="020B0604020202020204" pitchFamily="34" charset="0"/>
                      </a:endParaRPr>
                    </a:p>
                  </a:txBody>
                  <a:tcPr marL="138099" marR="138099" marT="1918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5%</a:t>
                      </a:r>
                      <a:endParaRPr lang="en-US" sz="3600" b="0" i="0" u="none" strike="noStrike">
                        <a:effectLst/>
                        <a:latin typeface="Arial" panose="020B0604020202020204" pitchFamily="34" charset="0"/>
                      </a:endParaRPr>
                    </a:p>
                  </a:txBody>
                  <a:tcPr marL="138099" marR="138099" marT="1918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Ongoing</a:t>
                      </a:r>
                      <a:endParaRPr lang="en-US" sz="3600" b="0" i="0" u="none" strike="noStrike">
                        <a:effectLst/>
                        <a:latin typeface="Arial" panose="020B0604020202020204" pitchFamily="34" charset="0"/>
                      </a:endParaRPr>
                    </a:p>
                  </a:txBody>
                  <a:tcPr marL="138099" marR="138099" marT="1918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1, 5</a:t>
                      </a:r>
                      <a:endParaRPr lang="en-US" sz="3600" b="0" i="0" u="none" strike="noStrike">
                        <a:effectLst/>
                        <a:latin typeface="Arial" panose="020B0604020202020204" pitchFamily="34" charset="0"/>
                      </a:endParaRPr>
                    </a:p>
                  </a:txBody>
                  <a:tcPr marL="138099" marR="138099" marT="1918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667301120"/>
                  </a:ext>
                </a:extLst>
              </a:tr>
              <a:tr h="399721">
                <a:tc>
                  <a:txBody>
                    <a:bodyPr/>
                    <a:lstStyle/>
                    <a:p>
                      <a:pPr marL="0" marR="0" algn="l"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Assignments</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20%</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Ongoing</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1, 2, 3, 4, 5</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extLst>
                  <a:ext uri="{0D108BD9-81ED-4DB2-BD59-A6C34878D82A}">
                    <a16:rowId xmlns:a16="http://schemas.microsoft.com/office/drawing/2014/main" val="32512503"/>
                  </a:ext>
                </a:extLst>
              </a:tr>
              <a:tr h="399721">
                <a:tc>
                  <a:txBody>
                    <a:bodyPr/>
                    <a:lstStyle/>
                    <a:p>
                      <a:pPr marL="0" marR="0" algn="l"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Group Project</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25%</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Ongoing</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1, 2, 3, 4, 5, 6</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extLst>
                  <a:ext uri="{0D108BD9-81ED-4DB2-BD59-A6C34878D82A}">
                    <a16:rowId xmlns:a16="http://schemas.microsoft.com/office/drawing/2014/main" val="4208802542"/>
                  </a:ext>
                </a:extLst>
              </a:tr>
              <a:tr h="399721">
                <a:tc>
                  <a:txBody>
                    <a:bodyPr/>
                    <a:lstStyle/>
                    <a:p>
                      <a:pPr marL="0" marR="0" algn="l"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Midterm Exam</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25%</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Week 8</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1, 2, 3, 4</a:t>
                      </a:r>
                      <a:endParaRPr lang="en-US" sz="3600" b="0" i="0" u="none" strike="noStrike">
                        <a:effectLst/>
                        <a:latin typeface="Arial" panose="020B0604020202020204" pitchFamily="34" charset="0"/>
                      </a:endParaRPr>
                    </a:p>
                  </a:txBody>
                  <a:tcPr marL="138099" marR="138099" marT="19180" marB="0">
                    <a:lnL>
                      <a:noFill/>
                    </a:lnL>
                    <a:lnR>
                      <a:noFill/>
                    </a:lnR>
                    <a:lnT>
                      <a:noFill/>
                    </a:lnT>
                    <a:lnB>
                      <a:noFill/>
                    </a:lnB>
                    <a:noFill/>
                  </a:tcPr>
                </a:tc>
                <a:extLst>
                  <a:ext uri="{0D108BD9-81ED-4DB2-BD59-A6C34878D82A}">
                    <a16:rowId xmlns:a16="http://schemas.microsoft.com/office/drawing/2014/main" val="3176521465"/>
                  </a:ext>
                </a:extLst>
              </a:tr>
              <a:tr h="399721">
                <a:tc>
                  <a:txBody>
                    <a:bodyPr/>
                    <a:lstStyle/>
                    <a:p>
                      <a:pPr marL="0" marR="0" algn="l"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Final Exam</a:t>
                      </a:r>
                      <a:endParaRPr lang="en-US" sz="3600" b="0" i="0" u="none" strike="noStrike">
                        <a:effectLst/>
                        <a:latin typeface="Arial" panose="020B0604020202020204" pitchFamily="34" charset="0"/>
                      </a:endParaRPr>
                    </a:p>
                  </a:txBody>
                  <a:tcPr marL="138099" marR="138099" marT="1918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25%</a:t>
                      </a:r>
                      <a:endParaRPr lang="en-US" sz="3600" b="0" i="0" u="none" strike="noStrike">
                        <a:effectLst/>
                        <a:latin typeface="Arial" panose="020B0604020202020204" pitchFamily="34" charset="0"/>
                      </a:endParaRPr>
                    </a:p>
                  </a:txBody>
                  <a:tcPr marL="138099" marR="138099" marT="1918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fontAlgn="t">
                        <a:spcBef>
                          <a:spcPts val="0"/>
                        </a:spcBef>
                        <a:spcAft>
                          <a:spcPts val="0"/>
                        </a:spcAft>
                      </a:pPr>
                      <a:r>
                        <a:rPr lang="en-US" sz="2000" b="0" i="0" u="none" strike="noStrike">
                          <a:effectLst/>
                          <a:latin typeface="Calibri" panose="020F0502020204030204" pitchFamily="34" charset="0"/>
                          <a:ea typeface="MS Mincho" panose="02020609040205080304" pitchFamily="49" charset="-128"/>
                          <a:cs typeface="Times New Roman" panose="02020603050405020304" pitchFamily="18" charset="0"/>
                        </a:rPr>
                        <a:t>Exam week</a:t>
                      </a:r>
                      <a:endParaRPr lang="en-US" sz="3600" b="0" i="0" u="none" strike="noStrike">
                        <a:effectLst/>
                        <a:latin typeface="Arial" panose="020B0604020202020204" pitchFamily="34" charset="0"/>
                      </a:endParaRPr>
                    </a:p>
                  </a:txBody>
                  <a:tcPr marL="138099" marR="138099" marT="1918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fontAlgn="t">
                        <a:spcBef>
                          <a:spcPts val="0"/>
                        </a:spcBef>
                        <a:spcAft>
                          <a:spcPts val="0"/>
                        </a:spcAft>
                      </a:pPr>
                      <a:r>
                        <a:rPr lang="en-US" sz="2000" b="0" i="0" u="none" strike="noStrike" dirty="0">
                          <a:effectLst/>
                          <a:latin typeface="Calibri" panose="020F0502020204030204" pitchFamily="34" charset="0"/>
                          <a:ea typeface="MS Mincho" panose="02020609040205080304" pitchFamily="49" charset="-128"/>
                          <a:cs typeface="Times New Roman" panose="02020603050405020304" pitchFamily="18" charset="0"/>
                        </a:rPr>
                        <a:t>1, 2, 3, 4</a:t>
                      </a:r>
                      <a:endParaRPr lang="en-US" sz="3600" b="0" i="0" u="none" strike="noStrike" dirty="0">
                        <a:effectLst/>
                        <a:latin typeface="Arial" panose="020B0604020202020204" pitchFamily="34" charset="0"/>
                      </a:endParaRPr>
                    </a:p>
                  </a:txBody>
                  <a:tcPr marL="138099" marR="138099" marT="1918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1470584"/>
                  </a:ext>
                </a:extLst>
              </a:tr>
            </a:tbl>
          </a:graphicData>
        </a:graphic>
      </p:graphicFrame>
      <p:sp>
        <p:nvSpPr>
          <p:cNvPr id="4" name="Slide Number Placeholder 3">
            <a:extLst>
              <a:ext uri="{FF2B5EF4-FFF2-40B4-BE49-F238E27FC236}">
                <a16:creationId xmlns:a16="http://schemas.microsoft.com/office/drawing/2014/main" id="{8F38BF7F-C185-1D4D-A79D-A25A5DBFEA36}"/>
              </a:ext>
            </a:extLst>
          </p:cNvPr>
          <p:cNvSpPr>
            <a:spLocks noGrp="1"/>
          </p:cNvSpPr>
          <p:nvPr>
            <p:ph type="sldNum" sz="quarter" idx="12"/>
          </p:nvPr>
        </p:nvSpPr>
        <p:spPr/>
        <p:txBody>
          <a:bodyPr vert="horz" lIns="91440" tIns="45720" rIns="91440" bIns="45720" rtlCol="0" anchor="ctr">
            <a:normAutofit/>
          </a:bodyPr>
          <a:lstStyle/>
          <a:p>
            <a:pPr>
              <a:spcAft>
                <a:spcPts val="600"/>
              </a:spcAft>
            </a:pPr>
            <a:fld id="{4FAB73BC-B049-4115-A692-8D63A059BFB8}" type="slidenum">
              <a:rPr lang="en-US" smtClean="0"/>
              <a:pPr>
                <a:spcAft>
                  <a:spcPts val="600"/>
                </a:spcAft>
              </a:pPr>
              <a:t>39</a:t>
            </a:fld>
            <a:endParaRPr lang="en-US"/>
          </a:p>
        </p:txBody>
      </p:sp>
      <p:sp>
        <p:nvSpPr>
          <p:cNvPr id="3" name="TextBox 2">
            <a:extLst>
              <a:ext uri="{FF2B5EF4-FFF2-40B4-BE49-F238E27FC236}">
                <a16:creationId xmlns:a16="http://schemas.microsoft.com/office/drawing/2014/main" id="{44A5EF79-FD89-C3F8-8CB4-AB8CA0607FB4}"/>
              </a:ext>
            </a:extLst>
          </p:cNvPr>
          <p:cNvSpPr txBox="1"/>
          <p:nvPr/>
        </p:nvSpPr>
        <p:spPr>
          <a:xfrm>
            <a:off x="6217920" y="4170410"/>
            <a:ext cx="4699221" cy="1767141"/>
          </a:xfrm>
          <a:prstGeom prst="rect">
            <a:avLst/>
          </a:prstGeom>
        </p:spPr>
        <p:txBody>
          <a:bodyPr vert="horz" lIns="91440" tIns="45720" rIns="91440" bIns="45720" rtlCol="0" anchor="ctr">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dirty="0"/>
              <a:t>Please refer to the course syllabus/logistics on piazza for assignment extension, submission, grading and integrity policies </a:t>
            </a:r>
          </a:p>
        </p:txBody>
      </p:sp>
    </p:spTree>
    <p:extLst>
      <p:ext uri="{BB962C8B-B14F-4D97-AF65-F5344CB8AC3E}">
        <p14:creationId xmlns:p14="http://schemas.microsoft.com/office/powerpoint/2010/main" val="375171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DA99-232B-457B-A4B1-9A2108A30F55}"/>
              </a:ext>
            </a:extLst>
          </p:cNvPr>
          <p:cNvSpPr>
            <a:spLocks noGrp="1"/>
          </p:cNvSpPr>
          <p:nvPr>
            <p:ph type="title"/>
          </p:nvPr>
        </p:nvSpPr>
        <p:spPr>
          <a:xfrm>
            <a:off x="482723" y="-201225"/>
            <a:ext cx="10058400" cy="1609344"/>
          </a:xfrm>
        </p:spPr>
        <p:txBody>
          <a:bodyPr vert="horz" lIns="91440" tIns="45720" rIns="91440" bIns="45720" rtlCol="0" anchor="ctr">
            <a:normAutofit/>
          </a:bodyPr>
          <a:lstStyle/>
          <a:p>
            <a:pPr>
              <a:spcBef>
                <a:spcPct val="0"/>
              </a:spcBef>
            </a:pPr>
            <a:r>
              <a:rPr lang="en-US" dirty="0"/>
              <a:t>Education</a:t>
            </a:r>
          </a:p>
        </p:txBody>
      </p:sp>
      <p:sp>
        <p:nvSpPr>
          <p:cNvPr id="4" name="Slide Number Placeholder 3">
            <a:extLst>
              <a:ext uri="{FF2B5EF4-FFF2-40B4-BE49-F238E27FC236}">
                <a16:creationId xmlns:a16="http://schemas.microsoft.com/office/drawing/2014/main" id="{99B47177-954A-40A2-BF7E-7E1C8AD4B7A0}"/>
              </a:ext>
            </a:extLst>
          </p:cNvPr>
          <p:cNvSpPr>
            <a:spLocks noGrp="1"/>
          </p:cNvSpPr>
          <p:nvPr>
            <p:ph type="sldNum" idx="12"/>
          </p:nvPr>
        </p:nvSpPr>
        <p:spPr>
          <a:xfrm>
            <a:off x="11311128" y="6272784"/>
            <a:ext cx="640080" cy="365125"/>
          </a:xfrm>
        </p:spPr>
        <p:txBody>
          <a:bodyPr vert="horz" lIns="91440" tIns="45720" rIns="91440" bIns="45720" rtlCol="0" anchor="ctr">
            <a:normAutofit/>
          </a:bodyPr>
          <a:lstStyle/>
          <a:p>
            <a:pPr marR="0" lvl="0" indent="0" defTabSz="457200" fontAlgn="auto">
              <a:lnSpc>
                <a:spcPct val="90000"/>
              </a:lnSpc>
              <a:spcBef>
                <a:spcPts val="0"/>
              </a:spcBef>
              <a:spcAft>
                <a:spcPts val="600"/>
              </a:spcAft>
              <a:buClrTx/>
              <a:buSzTx/>
              <a:buFontTx/>
              <a:buNone/>
              <a:tabLst/>
              <a:defRPr/>
            </a:pPr>
            <a:fld id="{00000000-1234-1234-1234-123412341234}" type="slidenum">
              <a:rPr kumimoji="0" lang="en-US" i="0" u="none" strike="noStrike" cap="none" spc="0" normalizeH="0" baseline="0" noProof="0" smtClean="0">
                <a:ln>
                  <a:noFill/>
                </a:ln>
                <a:effectLst/>
                <a:uLnTx/>
                <a:uFillTx/>
              </a:rPr>
              <a:pPr marR="0" lvl="0" indent="0" defTabSz="457200" fontAlgn="auto">
                <a:lnSpc>
                  <a:spcPct val="90000"/>
                </a:lnSpc>
                <a:spcBef>
                  <a:spcPts val="0"/>
                </a:spcBef>
                <a:spcAft>
                  <a:spcPts val="600"/>
                </a:spcAft>
                <a:buClrTx/>
                <a:buSzTx/>
                <a:buFontTx/>
                <a:buNone/>
                <a:tabLst/>
                <a:defRPr/>
              </a:pPr>
              <a:t>4</a:t>
            </a:fld>
            <a:endParaRPr kumimoji="0" lang="en-US" i="0" u="none" strike="noStrike" cap="none" spc="0" normalizeH="0" baseline="0" noProof="0">
              <a:ln>
                <a:noFill/>
              </a:ln>
              <a:effectLst/>
              <a:uLnTx/>
              <a:uFillTx/>
            </a:endParaRPr>
          </a:p>
        </p:txBody>
      </p:sp>
      <p:sp>
        <p:nvSpPr>
          <p:cNvPr id="12" name="Rectangle 11">
            <a:extLst>
              <a:ext uri="{FF2B5EF4-FFF2-40B4-BE49-F238E27FC236}">
                <a16:creationId xmlns:a16="http://schemas.microsoft.com/office/drawing/2014/main" id="{2EE45573-D87E-4209-8281-47468A557173}"/>
              </a:ext>
            </a:extLst>
          </p:cNvPr>
          <p:cNvSpPr/>
          <p:nvPr/>
        </p:nvSpPr>
        <p:spPr>
          <a:xfrm>
            <a:off x="6012232" y="3548806"/>
            <a:ext cx="5495589" cy="3026346"/>
          </a:xfrm>
          <a:prstGeom prst="rect">
            <a:avLst/>
          </a:prstGeom>
        </p:spPr>
        <p:txBody>
          <a:bodyPr vert="horz" lIns="91440" tIns="45720" rIns="91440" bIns="45720" rtlCol="0" anchor="ctr">
            <a:noAutofit/>
          </a:bodyPr>
          <a:lstStyle/>
          <a:p>
            <a:pPr marL="0" marR="0" lvl="0" indent="-182880" fontAlgn="auto">
              <a:lnSpc>
                <a:spcPct val="90000"/>
              </a:lnSpc>
              <a:spcBef>
                <a:spcPts val="0"/>
              </a:spcBef>
              <a:spcAft>
                <a:spcPts val="600"/>
              </a:spcAft>
              <a:buClr>
                <a:schemeClr val="accent1">
                  <a:lumMod val="75000"/>
                </a:schemeClr>
              </a:buClr>
              <a:buSzPct val="85000"/>
              <a:buFont typeface="Wingdings" pitchFamily="2" charset="2"/>
              <a:buChar char="§"/>
              <a:tabLst/>
              <a:defRPr/>
            </a:pPr>
            <a:r>
              <a:rPr kumimoji="0" lang="en-US" b="1" i="0" u="none" strike="noStrike" cap="none" spc="0" normalizeH="0" baseline="0" noProof="0" dirty="0">
                <a:ln>
                  <a:noFill/>
                </a:ln>
                <a:effectLst/>
                <a:uLnTx/>
                <a:uFillTx/>
              </a:rPr>
              <a:t>University of Rochester</a:t>
            </a:r>
            <a:endParaRPr kumimoji="0" lang="en-US" b="0" i="0" u="none" strike="noStrike" cap="none" spc="0" normalizeH="0" baseline="0" noProof="0" dirty="0">
              <a:ln>
                <a:noFill/>
              </a:ln>
              <a:effectLst/>
              <a:uLnTx/>
              <a:uFillTx/>
            </a:endParaRPr>
          </a:p>
          <a:p>
            <a:pPr marL="0" marR="0" lvl="0" indent="-182880" fontAlgn="auto">
              <a:lnSpc>
                <a:spcPct val="90000"/>
              </a:lnSpc>
              <a:spcBef>
                <a:spcPts val="0"/>
              </a:spcBef>
              <a:spcAft>
                <a:spcPts val="600"/>
              </a:spcAft>
              <a:buClr>
                <a:schemeClr val="accent1">
                  <a:lumMod val="75000"/>
                </a:schemeClr>
              </a:buClr>
              <a:buSzPct val="85000"/>
              <a:buFont typeface="Wingdings" pitchFamily="2" charset="2"/>
              <a:buChar char="§"/>
              <a:tabLst/>
              <a:defRPr/>
            </a:pPr>
            <a:r>
              <a:rPr kumimoji="0" lang="en-US" sz="1600" b="0" i="0" u="none" strike="noStrike" cap="none" spc="0" normalizeH="0" baseline="0" noProof="0" dirty="0">
                <a:ln>
                  <a:noFill/>
                </a:ln>
                <a:effectLst/>
                <a:uLnTx/>
                <a:uFillTx/>
              </a:rPr>
              <a:t>PhD. in Computer Science, 1996  </a:t>
            </a:r>
          </a:p>
          <a:p>
            <a:pPr marR="0" lvl="0" fontAlgn="auto">
              <a:lnSpc>
                <a:spcPct val="90000"/>
              </a:lnSpc>
              <a:spcBef>
                <a:spcPts val="0"/>
              </a:spcBef>
              <a:spcAft>
                <a:spcPts val="600"/>
              </a:spcAft>
              <a:buClr>
                <a:schemeClr val="accent1">
                  <a:lumMod val="75000"/>
                </a:schemeClr>
              </a:buClr>
              <a:buSzPct val="85000"/>
              <a:tabLst/>
              <a:defRPr/>
            </a:pPr>
            <a:endParaRPr kumimoji="0" lang="en-US" b="0" i="0" u="none" strike="noStrike" cap="none" spc="0" normalizeH="0" baseline="0" noProof="0" dirty="0">
              <a:ln>
                <a:noFill/>
              </a:ln>
              <a:effectLst/>
              <a:uLnTx/>
              <a:uFillTx/>
            </a:endParaRPr>
          </a:p>
          <a:p>
            <a:pPr marL="0" marR="0" lvl="0" indent="-182880" fontAlgn="auto">
              <a:lnSpc>
                <a:spcPct val="90000"/>
              </a:lnSpc>
              <a:spcBef>
                <a:spcPts val="0"/>
              </a:spcBef>
              <a:spcAft>
                <a:spcPts val="600"/>
              </a:spcAft>
              <a:buClr>
                <a:schemeClr val="accent1">
                  <a:lumMod val="75000"/>
                </a:schemeClr>
              </a:buClr>
              <a:buSzPct val="85000"/>
              <a:buFont typeface="Wingdings" pitchFamily="2" charset="2"/>
              <a:buChar char="§"/>
              <a:tabLst/>
              <a:defRPr/>
            </a:pPr>
            <a:r>
              <a:rPr kumimoji="0" lang="en-US" b="1" i="0" u="none" strike="noStrike" cap="none" spc="0" normalizeH="0" baseline="0" noProof="0" dirty="0">
                <a:ln>
                  <a:noFill/>
                </a:ln>
                <a:effectLst/>
                <a:uLnTx/>
                <a:uFillTx/>
              </a:rPr>
              <a:t>University of Patras</a:t>
            </a:r>
            <a:r>
              <a:rPr kumimoji="0" lang="en-US" b="0" i="0" u="none" strike="noStrike" cap="none" spc="0" normalizeH="0" baseline="0" noProof="0" dirty="0">
                <a:ln>
                  <a:noFill/>
                </a:ln>
                <a:effectLst/>
                <a:uLnTx/>
                <a:uFillTx/>
              </a:rPr>
              <a:t>, Greece</a:t>
            </a:r>
          </a:p>
          <a:p>
            <a:pPr marL="0" marR="0" lvl="0" indent="-182880" fontAlgn="auto">
              <a:lnSpc>
                <a:spcPct val="90000"/>
              </a:lnSpc>
              <a:spcBef>
                <a:spcPts val="0"/>
              </a:spcBef>
              <a:spcAft>
                <a:spcPts val="600"/>
              </a:spcAft>
              <a:buClr>
                <a:schemeClr val="accent1">
                  <a:lumMod val="75000"/>
                </a:schemeClr>
              </a:buClr>
              <a:buSzPct val="85000"/>
              <a:buFont typeface="Wingdings" pitchFamily="2" charset="2"/>
              <a:buChar char="§"/>
              <a:tabLst/>
              <a:defRPr/>
            </a:pPr>
            <a:r>
              <a:rPr kumimoji="0" lang="en-US" sz="1600" b="0" i="0" u="none" strike="noStrike" cap="none" spc="0" normalizeH="0" baseline="0" noProof="0" dirty="0">
                <a:ln>
                  <a:noFill/>
                </a:ln>
                <a:effectLst/>
                <a:uLnTx/>
                <a:uFillTx/>
              </a:rPr>
              <a:t>Bachelor of Engineering: Computer Engineering, 1990</a:t>
            </a:r>
          </a:p>
          <a:p>
            <a:pPr marL="0" marR="0" lvl="0" indent="-182880" fontAlgn="auto">
              <a:lnSpc>
                <a:spcPct val="90000"/>
              </a:lnSpc>
              <a:spcBef>
                <a:spcPts val="0"/>
              </a:spcBef>
              <a:spcAft>
                <a:spcPts val="600"/>
              </a:spcAft>
              <a:buClr>
                <a:schemeClr val="accent1">
                  <a:lumMod val="75000"/>
                </a:schemeClr>
              </a:buClr>
              <a:buSzPct val="85000"/>
              <a:buFont typeface="Wingdings" pitchFamily="2" charset="2"/>
              <a:buChar char="§"/>
              <a:tabLst/>
              <a:defRPr/>
            </a:pPr>
            <a:endParaRPr kumimoji="0" lang="en-US" b="0" i="0" u="none" strike="noStrike" cap="none" spc="0" normalizeH="0" baseline="0" noProof="0" dirty="0">
              <a:ln>
                <a:noFill/>
              </a:ln>
              <a:effectLst/>
              <a:uLnTx/>
              <a:uFillTx/>
            </a:endParaRPr>
          </a:p>
        </p:txBody>
      </p:sp>
      <p:sp>
        <p:nvSpPr>
          <p:cNvPr id="3" name="AutoShape 2">
            <a:extLst>
              <a:ext uri="{FF2B5EF4-FFF2-40B4-BE49-F238E27FC236}">
                <a16:creationId xmlns:a16="http://schemas.microsoft.com/office/drawing/2014/main" id="{11DD3034-6680-3476-52F1-58AB0254B5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Boston University 'Jenga Building' News | VERTEX">
            <a:extLst>
              <a:ext uri="{FF2B5EF4-FFF2-40B4-BE49-F238E27FC236}">
                <a16:creationId xmlns:a16="http://schemas.microsoft.com/office/drawing/2014/main" id="{5D616731-0033-CBCE-4343-B992421CA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91527"/>
            <a:ext cx="4076544" cy="28019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bout - University of Patras">
            <a:extLst>
              <a:ext uri="{FF2B5EF4-FFF2-40B4-BE49-F238E27FC236}">
                <a16:creationId xmlns:a16="http://schemas.microsoft.com/office/drawing/2014/main" id="{1FCBD814-30E4-D3C5-79F6-A0CCC3325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92" y="938352"/>
            <a:ext cx="4214657" cy="28080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 Encounter with University of Rochester - Galin Education">
            <a:extLst>
              <a:ext uri="{FF2B5EF4-FFF2-40B4-BE49-F238E27FC236}">
                <a16:creationId xmlns:a16="http://schemas.microsoft.com/office/drawing/2014/main" id="{19354C45-1C32-E2E3-E4A3-0F7191D33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92" y="3827270"/>
            <a:ext cx="4214657" cy="281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887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6E4A-664E-8710-D27E-747C143CF61C}"/>
              </a:ext>
            </a:extLst>
          </p:cNvPr>
          <p:cNvSpPr>
            <a:spLocks noGrp="1"/>
          </p:cNvSpPr>
          <p:nvPr>
            <p:ph type="title"/>
          </p:nvPr>
        </p:nvSpPr>
        <p:spPr>
          <a:xfrm>
            <a:off x="355600" y="90932"/>
            <a:ext cx="11033252" cy="1609344"/>
          </a:xfrm>
        </p:spPr>
        <p:txBody>
          <a:bodyPr/>
          <a:lstStyle/>
          <a:p>
            <a:r>
              <a:rPr lang="en-US" dirty="0"/>
              <a:t>Assignments and group project</a:t>
            </a:r>
          </a:p>
        </p:txBody>
      </p:sp>
      <p:sp>
        <p:nvSpPr>
          <p:cNvPr id="3" name="Content Placeholder 2">
            <a:extLst>
              <a:ext uri="{FF2B5EF4-FFF2-40B4-BE49-F238E27FC236}">
                <a16:creationId xmlns:a16="http://schemas.microsoft.com/office/drawing/2014/main" id="{00DB3D81-A56D-D9A2-BB01-328EFCF22A6D}"/>
              </a:ext>
            </a:extLst>
          </p:cNvPr>
          <p:cNvSpPr>
            <a:spLocks noGrp="1"/>
          </p:cNvSpPr>
          <p:nvPr>
            <p:ph idx="1"/>
          </p:nvPr>
        </p:nvSpPr>
        <p:spPr>
          <a:xfrm>
            <a:off x="355600" y="2121408"/>
            <a:ext cx="11379200" cy="4050792"/>
          </a:xfrm>
        </p:spPr>
        <p:txBody>
          <a:bodyPr>
            <a:noAutofit/>
          </a:bodyPr>
          <a:lstStyle/>
          <a:p>
            <a:r>
              <a:rPr lang="en-US" sz="2300" dirty="0">
                <a:effectLst/>
                <a:latin typeface="Calibri" panose="020F0502020204030204" pitchFamily="34" charset="0"/>
                <a:ea typeface="Times New Roman" panose="02020603050405020304" pitchFamily="18" charset="0"/>
              </a:rPr>
              <a:t>There will be 3 individual assignments and 1 group project with multiple deliverables. </a:t>
            </a:r>
          </a:p>
          <a:p>
            <a:endParaRPr lang="en-US" sz="2300" dirty="0">
              <a:latin typeface="Calibri" panose="020F0502020204030204" pitchFamily="34" charset="0"/>
              <a:ea typeface="Times New Roman" panose="02020603050405020304" pitchFamily="18" charset="0"/>
            </a:endParaRPr>
          </a:p>
          <a:p>
            <a:r>
              <a:rPr lang="en-US" sz="2300" dirty="0">
                <a:effectLst/>
                <a:latin typeface="Calibri" panose="020F0502020204030204" pitchFamily="34" charset="0"/>
                <a:ea typeface="Times New Roman" panose="02020603050405020304" pitchFamily="18" charset="0"/>
              </a:rPr>
              <a:t> Late submissions will be accepted only up to 2 days late (with a penalty), afterwards zero points will be received automatically. </a:t>
            </a:r>
            <a:r>
              <a:rPr lang="en-US" sz="2300" u="sng" dirty="0">
                <a:effectLst/>
                <a:latin typeface="Calibri" panose="020F0502020204030204" pitchFamily="34" charset="0"/>
                <a:ea typeface="Times New Roman" panose="02020603050405020304" pitchFamily="18" charset="0"/>
              </a:rPr>
              <a:t>All assignments/deliverables are due at 11:59pm on the due date</a:t>
            </a:r>
            <a:r>
              <a:rPr lang="en-US" sz="2300" dirty="0">
                <a:effectLst/>
                <a:latin typeface="Calibri" panose="020F0502020204030204" pitchFamily="34" charset="0"/>
                <a:ea typeface="Times New Roman" panose="02020603050405020304" pitchFamily="18" charset="0"/>
              </a:rPr>
              <a:t>.  Submission will be done through </a:t>
            </a:r>
            <a:r>
              <a:rPr lang="en-US" sz="2300" dirty="0" err="1">
                <a:effectLst/>
                <a:latin typeface="Calibri" panose="020F0502020204030204" pitchFamily="34" charset="0"/>
                <a:ea typeface="Times New Roman" panose="02020603050405020304" pitchFamily="18" charset="0"/>
              </a:rPr>
              <a:t>Gradescope</a:t>
            </a:r>
            <a:r>
              <a:rPr lang="en-US" sz="2300" dirty="0">
                <a:effectLst/>
                <a:latin typeface="Calibri" panose="020F0502020204030204" pitchFamily="34" charset="0"/>
                <a:ea typeface="Times New Roman" panose="02020603050405020304" pitchFamily="18" charset="0"/>
              </a:rPr>
              <a:t>. </a:t>
            </a:r>
          </a:p>
          <a:p>
            <a:pPr marL="0" indent="0">
              <a:buNone/>
            </a:pPr>
            <a:endParaRPr lang="en-US" sz="2300" dirty="0">
              <a:effectLst/>
              <a:latin typeface="Calibri" panose="020F0502020204030204" pitchFamily="34" charset="0"/>
              <a:ea typeface="Times New Roman" panose="02020603050405020304" pitchFamily="18" charset="0"/>
            </a:endParaRPr>
          </a:p>
          <a:p>
            <a:r>
              <a:rPr lang="en-US" sz="2300" dirty="0">
                <a:solidFill>
                  <a:srgbClr val="000000"/>
                </a:solidFill>
                <a:effectLst/>
                <a:latin typeface="Calibri" panose="020F0502020204030204" pitchFamily="34" charset="0"/>
                <a:ea typeface="Times New Roman" panose="02020603050405020304" pitchFamily="18" charset="0"/>
              </a:rPr>
              <a:t>A 1 hour “free” buffer for technical glitches is provided. </a:t>
            </a:r>
            <a:r>
              <a:rPr lang="en-US" sz="2300" dirty="0">
                <a:effectLst/>
                <a:latin typeface="Calibri" panose="020F0502020204030204" pitchFamily="34" charset="0"/>
                <a:ea typeface="Times New Roman" panose="02020603050405020304" pitchFamily="18" charset="0"/>
              </a:rPr>
              <a:t>Beyond that (and up to 24 </a:t>
            </a:r>
            <a:r>
              <a:rPr lang="en-US" sz="2300" dirty="0" err="1">
                <a:effectLst/>
                <a:latin typeface="Calibri" panose="020F0502020204030204" pitchFamily="34" charset="0"/>
                <a:ea typeface="Times New Roman" panose="02020603050405020304" pitchFamily="18" charset="0"/>
              </a:rPr>
              <a:t>hrs</a:t>
            </a:r>
            <a:r>
              <a:rPr lang="en-US" sz="2300" dirty="0">
                <a:effectLst/>
                <a:latin typeface="Calibri" panose="020F0502020204030204" pitchFamily="34" charset="0"/>
                <a:ea typeface="Times New Roman" panose="02020603050405020304" pitchFamily="18" charset="0"/>
              </a:rPr>
              <a:t>), 10% will be deducted from the task grade. Beyond 24hrs and up to 48hrs, 15% will be deducted from the task grade. Students MUST follow </a:t>
            </a:r>
            <a:r>
              <a:rPr lang="en-US" sz="2300" u="sng" dirty="0">
                <a:effectLst/>
                <a:latin typeface="Calibri" panose="020F0502020204030204" pitchFamily="34" charset="0"/>
                <a:ea typeface="Times New Roman" panose="02020603050405020304" pitchFamily="18" charset="0"/>
              </a:rPr>
              <a:t>the code of conduct</a:t>
            </a:r>
            <a:r>
              <a:rPr lang="en-US" sz="2300" dirty="0">
                <a:effectLst/>
                <a:latin typeface="Calibri" panose="020F0502020204030204" pitchFamily="34" charset="0"/>
                <a:ea typeface="Times New Roman" panose="02020603050405020304" pitchFamily="18" charset="0"/>
              </a:rPr>
              <a:t> and adhere to </a:t>
            </a:r>
            <a:r>
              <a:rPr lang="en-US" sz="2300" dirty="0">
                <a:effectLst/>
                <a:latin typeface="Calibri" panose="020F0502020204030204" pitchFamily="34" charset="0"/>
                <a:ea typeface="Calibri" panose="020F0502020204030204" pitchFamily="34" charset="0"/>
                <a:cs typeface="Times New Roman" panose="02020603050405020304" pitchFamily="18" charset="0"/>
              </a:rPr>
              <a:t>the standards of academic integrity at BU</a:t>
            </a:r>
            <a:r>
              <a:rPr lang="en-US" sz="2300" dirty="0">
                <a:effectLst/>
                <a:latin typeface="Calibri" panose="020F0502020204030204" pitchFamily="34" charset="0"/>
                <a:ea typeface="Times New Roman" panose="02020603050405020304" pitchFamily="18" charset="0"/>
              </a:rPr>
              <a:t>. Violations will be reported to the Vice Provost for Academic Affairs</a:t>
            </a:r>
            <a:endParaRPr lang="en-US" sz="2300" dirty="0"/>
          </a:p>
        </p:txBody>
      </p:sp>
      <p:sp>
        <p:nvSpPr>
          <p:cNvPr id="4" name="Slide Number Placeholder 3">
            <a:extLst>
              <a:ext uri="{FF2B5EF4-FFF2-40B4-BE49-F238E27FC236}">
                <a16:creationId xmlns:a16="http://schemas.microsoft.com/office/drawing/2014/main" id="{DACA862F-70AF-C18F-8E94-4FE79D3E71B4}"/>
              </a:ext>
            </a:extLst>
          </p:cNvPr>
          <p:cNvSpPr>
            <a:spLocks noGrp="1"/>
          </p:cNvSpPr>
          <p:nvPr>
            <p:ph type="sldNum" sz="quarter" idx="12"/>
          </p:nvPr>
        </p:nvSpPr>
        <p:spPr/>
        <p:txBody>
          <a:bodyPr/>
          <a:lstStyle/>
          <a:p>
            <a:fld id="{4FAB73BC-B049-4115-A692-8D63A059BFB8}" type="slidenum">
              <a:rPr lang="en-US" smtClean="0"/>
              <a:pPr/>
              <a:t>40</a:t>
            </a:fld>
            <a:endParaRPr lang="en-US" dirty="0"/>
          </a:p>
        </p:txBody>
      </p:sp>
    </p:spTree>
    <p:extLst>
      <p:ext uri="{BB962C8B-B14F-4D97-AF65-F5344CB8AC3E}">
        <p14:creationId xmlns:p14="http://schemas.microsoft.com/office/powerpoint/2010/main" val="1835147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22C67-C56D-BD54-0D98-F9FEC788E0F4}"/>
              </a:ext>
            </a:extLst>
          </p:cNvPr>
          <p:cNvSpPr>
            <a:spLocks noGrp="1"/>
          </p:cNvSpPr>
          <p:nvPr>
            <p:ph type="title"/>
          </p:nvPr>
        </p:nvSpPr>
        <p:spPr/>
        <p:txBody>
          <a:bodyPr/>
          <a:lstStyle/>
          <a:p>
            <a:r>
              <a:rPr lang="en-US" dirty="0"/>
              <a:t>Academic Integrity</a:t>
            </a:r>
          </a:p>
        </p:txBody>
      </p:sp>
      <p:sp>
        <p:nvSpPr>
          <p:cNvPr id="3" name="Content Placeholder 2">
            <a:extLst>
              <a:ext uri="{FF2B5EF4-FFF2-40B4-BE49-F238E27FC236}">
                <a16:creationId xmlns:a16="http://schemas.microsoft.com/office/drawing/2014/main" id="{F6F6230C-357A-D9A9-626A-93CC2E818E49}"/>
              </a:ext>
            </a:extLst>
          </p:cNvPr>
          <p:cNvSpPr>
            <a:spLocks noGrp="1"/>
          </p:cNvSpPr>
          <p:nvPr>
            <p:ph idx="1"/>
          </p:nvPr>
        </p:nvSpPr>
        <p:spPr/>
        <p:txBody>
          <a:bodyPr>
            <a:normAutofit/>
          </a:bodyPr>
          <a:lstStyle/>
          <a:p>
            <a:r>
              <a:rPr lang="en-US" sz="2800" dirty="0">
                <a:effectLst/>
                <a:latin typeface="Calibri" panose="020F0502020204030204" pitchFamily="34" charset="0"/>
              </a:rPr>
              <a:t>Students MUST follow the code of conduct </a:t>
            </a:r>
            <a:r>
              <a:rPr lang="en-US" sz="2800" dirty="0">
                <a:latin typeface="Calibri" panose="020F0502020204030204" pitchFamily="34" charset="0"/>
              </a:rPr>
              <a:t>with the </a:t>
            </a:r>
            <a:r>
              <a:rPr lang="en-US" sz="2800" dirty="0">
                <a:effectLst/>
                <a:latin typeface="Calibri" panose="020F0502020204030204" pitchFamily="34" charset="0"/>
              </a:rPr>
              <a:t>assignments and the project and adhere to the standards of academic integrity at BU. </a:t>
            </a:r>
          </a:p>
          <a:p>
            <a:r>
              <a:rPr lang="en-US" sz="2800" dirty="0">
                <a:effectLst/>
                <a:latin typeface="Calibri" panose="020F0502020204030204" pitchFamily="34" charset="0"/>
              </a:rPr>
              <a:t>Integrity violations, e.g.,</a:t>
            </a:r>
            <a:r>
              <a:rPr lang="en-US" sz="2800" dirty="0">
                <a:latin typeface="Calibri" panose="020F0502020204030204" pitchFamily="34" charset="0"/>
              </a:rPr>
              <a:t> plagiarism cases,</a:t>
            </a:r>
            <a:r>
              <a:rPr lang="en-US" sz="2800" dirty="0">
                <a:effectLst/>
                <a:latin typeface="Calibri" panose="020F0502020204030204" pitchFamily="34" charset="0"/>
              </a:rPr>
              <a:t> will be reported to the Vice Provost for Academic Affairs. </a:t>
            </a:r>
          </a:p>
          <a:p>
            <a:r>
              <a:rPr lang="en-US" sz="2800" dirty="0">
                <a:latin typeface="Calibri" panose="020F0502020204030204" pitchFamily="34" charset="0"/>
              </a:rPr>
              <a:t>In addition, it forbids capturing, reposting, sharing, or distributing in any form conversations, course materials (including presentation slides, quizzes, assignments and exams), or solutions to any of the assessment tasks. </a:t>
            </a:r>
          </a:p>
          <a:p>
            <a:endParaRPr lang="en-US" sz="2800" dirty="0">
              <a:effectLst/>
            </a:endParaRPr>
          </a:p>
          <a:p>
            <a:endParaRPr lang="en-US" dirty="0"/>
          </a:p>
        </p:txBody>
      </p:sp>
      <p:sp>
        <p:nvSpPr>
          <p:cNvPr id="4" name="Slide Number Placeholder 3">
            <a:extLst>
              <a:ext uri="{FF2B5EF4-FFF2-40B4-BE49-F238E27FC236}">
                <a16:creationId xmlns:a16="http://schemas.microsoft.com/office/drawing/2014/main" id="{23FF2986-47B5-D2BA-798E-55ABFA7F576D}"/>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197978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44ED-C38F-A666-0D17-CABACEE15DDE}"/>
              </a:ext>
            </a:extLst>
          </p:cNvPr>
          <p:cNvSpPr>
            <a:spLocks noGrp="1"/>
          </p:cNvSpPr>
          <p:nvPr>
            <p:ph type="title"/>
          </p:nvPr>
        </p:nvSpPr>
        <p:spPr/>
        <p:txBody>
          <a:bodyPr/>
          <a:lstStyle/>
          <a:p>
            <a:r>
              <a:rPr lang="en-US" dirty="0"/>
              <a:t>Academic integrity Violations</a:t>
            </a:r>
          </a:p>
        </p:txBody>
      </p:sp>
      <p:sp>
        <p:nvSpPr>
          <p:cNvPr id="3" name="Content Placeholder 2">
            <a:extLst>
              <a:ext uri="{FF2B5EF4-FFF2-40B4-BE49-F238E27FC236}">
                <a16:creationId xmlns:a16="http://schemas.microsoft.com/office/drawing/2014/main" id="{35E58A90-2C56-3AD1-C7FD-311DFF2A5DFC}"/>
              </a:ext>
            </a:extLst>
          </p:cNvPr>
          <p:cNvSpPr>
            <a:spLocks noGrp="1"/>
          </p:cNvSpPr>
          <p:nvPr>
            <p:ph idx="1"/>
          </p:nvPr>
        </p:nvSpPr>
        <p:spPr/>
        <p:txBody>
          <a:bodyPr>
            <a:normAutofit fontScale="92500" lnSpcReduction="20000"/>
          </a:bodyPr>
          <a:lstStyle/>
          <a:p>
            <a:r>
              <a:rPr lang="en-US" sz="2800" dirty="0">
                <a:latin typeface="Calibri" panose="020F0502020204030204" pitchFamily="34" charset="0"/>
              </a:rPr>
              <a:t>Copying or paraphrasing someone's work is considered an integrity violation </a:t>
            </a:r>
          </a:p>
          <a:p>
            <a:r>
              <a:rPr lang="en-US" sz="2800" dirty="0">
                <a:latin typeface="Calibri" panose="020F0502020204030204" pitchFamily="34" charset="0"/>
              </a:rPr>
              <a:t>Permitting your own work to be copied or paraphrased, even if only in part, is considered an integrity violation </a:t>
            </a:r>
          </a:p>
          <a:p>
            <a:r>
              <a:rPr lang="en-US" sz="2800" dirty="0">
                <a:latin typeface="Calibri" panose="020F0502020204030204" pitchFamily="34" charset="0"/>
              </a:rPr>
              <a:t>Posting or sharing your solutions in any form whilst you are a student at BU (even after you are done with the course) is considered an integrity violation </a:t>
            </a:r>
          </a:p>
          <a:p>
            <a:r>
              <a:rPr lang="en-US" sz="2800" dirty="0">
                <a:latin typeface="Calibri" panose="020F0502020204030204" pitchFamily="34" charset="0"/>
              </a:rPr>
              <a:t>Any submission of yours should reflect your own work. If you believe you are going to have trouble completing an assignment or with the project, please reach out to the course professor or TA at once. </a:t>
            </a:r>
          </a:p>
          <a:p>
            <a:r>
              <a:rPr lang="en-US" sz="2800" dirty="0">
                <a:latin typeface="Calibri" panose="020F0502020204030204" pitchFamily="34" charset="0"/>
              </a:rPr>
              <a:t>You should start working on any assignment as soon as it’s released and adhere to the Assignment Submission and Extension Policies in this course</a:t>
            </a:r>
          </a:p>
          <a:p>
            <a:endParaRPr lang="en-US" sz="2800" dirty="0">
              <a:latin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715B64E8-5090-FB24-5577-165EC045F732}"/>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140671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690E2-7389-283A-D37B-9F272086F4B0}"/>
              </a:ext>
            </a:extLst>
          </p:cNvPr>
          <p:cNvSpPr>
            <a:spLocks noGrp="1"/>
          </p:cNvSpPr>
          <p:nvPr>
            <p:ph type="title"/>
          </p:nvPr>
        </p:nvSpPr>
        <p:spPr/>
        <p:txBody>
          <a:bodyPr/>
          <a:lstStyle/>
          <a:p>
            <a:r>
              <a:rPr lang="en-US" dirty="0"/>
              <a:t>Attendance policy</a:t>
            </a:r>
          </a:p>
        </p:txBody>
      </p:sp>
      <p:sp>
        <p:nvSpPr>
          <p:cNvPr id="3" name="Content Placeholder 2">
            <a:extLst>
              <a:ext uri="{FF2B5EF4-FFF2-40B4-BE49-F238E27FC236}">
                <a16:creationId xmlns:a16="http://schemas.microsoft.com/office/drawing/2014/main" id="{97459151-F84E-1F9E-A6FD-7E9A156C99C2}"/>
              </a:ext>
            </a:extLst>
          </p:cNvPr>
          <p:cNvSpPr>
            <a:spLocks noGrp="1"/>
          </p:cNvSpPr>
          <p:nvPr>
            <p:ph idx="1"/>
          </p:nvPr>
        </p:nvSpPr>
        <p:spPr/>
        <p:txBody>
          <a:bodyPr>
            <a:normAutofit/>
          </a:bodyPr>
          <a:lstStyle/>
          <a:p>
            <a:r>
              <a:rPr lang="en-US" dirty="0"/>
              <a:t>Students are expected to attend all classes and be active participants in class discussions, exercises, and activities. It is essential to engage colleagues with respect in and outside the classroom. Participation will be graded based on attendance and participation. </a:t>
            </a:r>
          </a:p>
          <a:p>
            <a:r>
              <a:rPr lang="en-US" dirty="0"/>
              <a:t>To get the full 5% participation, students must have attended at least 90% of all lectures.</a:t>
            </a:r>
          </a:p>
          <a:p>
            <a:endParaRPr lang="en-US" dirty="0"/>
          </a:p>
        </p:txBody>
      </p:sp>
      <p:sp>
        <p:nvSpPr>
          <p:cNvPr id="4" name="Slide Number Placeholder 3">
            <a:extLst>
              <a:ext uri="{FF2B5EF4-FFF2-40B4-BE49-F238E27FC236}">
                <a16:creationId xmlns:a16="http://schemas.microsoft.com/office/drawing/2014/main" id="{3B604244-FB3A-4AC8-FFAA-70AE8CE832FB}"/>
              </a:ext>
            </a:extLst>
          </p:cNvPr>
          <p:cNvSpPr>
            <a:spLocks noGrp="1"/>
          </p:cNvSpPr>
          <p:nvPr>
            <p:ph type="sldNum" sz="quarter" idx="12"/>
          </p:nvPr>
        </p:nvSpPr>
        <p:spPr/>
        <p:txBody>
          <a:bodyPr/>
          <a:lstStyle/>
          <a:p>
            <a:fld id="{4FAB73BC-B049-4115-A692-8D63A059BFB8}" type="slidenum">
              <a:rPr lang="en-US" smtClean="0"/>
              <a:pPr/>
              <a:t>43</a:t>
            </a:fld>
            <a:endParaRPr lang="en-US" dirty="0"/>
          </a:p>
        </p:txBody>
      </p:sp>
    </p:spTree>
    <p:extLst>
      <p:ext uri="{BB962C8B-B14F-4D97-AF65-F5344CB8AC3E}">
        <p14:creationId xmlns:p14="http://schemas.microsoft.com/office/powerpoint/2010/main" val="1985154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784D-4F41-9246-BB83-D2AE8C510932}"/>
              </a:ext>
            </a:extLst>
          </p:cNvPr>
          <p:cNvSpPr>
            <a:spLocks noGrp="1"/>
          </p:cNvSpPr>
          <p:nvPr>
            <p:ph type="title"/>
          </p:nvPr>
        </p:nvSpPr>
        <p:spPr/>
        <p:txBody>
          <a:bodyPr>
            <a:normAutofit/>
          </a:bodyPr>
          <a:lstStyle/>
          <a:p>
            <a:r>
              <a:rPr lang="en-US" dirty="0"/>
              <a:t>You </a:t>
            </a:r>
            <a:r>
              <a:rPr lang="en-US" u="sng" dirty="0"/>
              <a:t>must Subscribe </a:t>
            </a:r>
            <a:r>
              <a:rPr lang="en-US" dirty="0"/>
              <a:t>in the course site’s Discussions</a:t>
            </a:r>
          </a:p>
        </p:txBody>
      </p:sp>
      <p:sp>
        <p:nvSpPr>
          <p:cNvPr id="4" name="Slide Number Placeholder 3">
            <a:extLst>
              <a:ext uri="{FF2B5EF4-FFF2-40B4-BE49-F238E27FC236}">
                <a16:creationId xmlns:a16="http://schemas.microsoft.com/office/drawing/2014/main" id="{416273B7-E4C8-7242-AF7C-B4CB21C33EDE}"/>
              </a:ext>
            </a:extLst>
          </p:cNvPr>
          <p:cNvSpPr>
            <a:spLocks noGrp="1"/>
          </p:cNvSpPr>
          <p:nvPr>
            <p:ph type="sldNum" sz="quarter" idx="12"/>
          </p:nvPr>
        </p:nvSpPr>
        <p:spPr/>
        <p:txBody>
          <a:bodyPr/>
          <a:lstStyle/>
          <a:p>
            <a:fld id="{4FAB73BC-B049-4115-A692-8D63A059BFB8}" type="slidenum">
              <a:rPr lang="en-US" smtClean="0"/>
              <a:pPr/>
              <a:t>44</a:t>
            </a:fld>
            <a:endParaRPr lang="en-US" dirty="0"/>
          </a:p>
        </p:txBody>
      </p:sp>
      <p:sp>
        <p:nvSpPr>
          <p:cNvPr id="12" name="Right Arrow 11">
            <a:extLst>
              <a:ext uri="{FF2B5EF4-FFF2-40B4-BE49-F238E27FC236}">
                <a16:creationId xmlns:a16="http://schemas.microsoft.com/office/drawing/2014/main" id="{39E154F7-6776-BF44-804B-DF8AA511E376}"/>
              </a:ext>
            </a:extLst>
          </p:cNvPr>
          <p:cNvSpPr/>
          <p:nvPr/>
        </p:nvSpPr>
        <p:spPr>
          <a:xfrm>
            <a:off x="6096000" y="4635391"/>
            <a:ext cx="522515"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0439517-9053-7D71-76AE-22843B538ACA}"/>
              </a:ext>
            </a:extLst>
          </p:cNvPr>
          <p:cNvSpPr txBox="1"/>
          <p:nvPr/>
        </p:nvSpPr>
        <p:spPr>
          <a:xfrm>
            <a:off x="932362" y="2378714"/>
            <a:ext cx="9392737" cy="584775"/>
          </a:xfrm>
          <a:prstGeom prst="rect">
            <a:avLst/>
          </a:prstGeom>
          <a:noFill/>
        </p:spPr>
        <p:txBody>
          <a:bodyPr wrap="square">
            <a:spAutoFit/>
          </a:bodyPr>
          <a:lstStyle/>
          <a:p>
            <a:r>
              <a:rPr lang="en-US" sz="3200" dirty="0"/>
              <a:t>For questions and updates throughout the semester:</a:t>
            </a:r>
          </a:p>
        </p:txBody>
      </p:sp>
      <p:pic>
        <p:nvPicPr>
          <p:cNvPr id="5" name="Picture 4">
            <a:extLst>
              <a:ext uri="{FF2B5EF4-FFF2-40B4-BE49-F238E27FC236}">
                <a16:creationId xmlns:a16="http://schemas.microsoft.com/office/drawing/2014/main" id="{F7D76535-21A4-640A-D131-F9B3C34E6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37" y="3086749"/>
            <a:ext cx="4967515" cy="3044377"/>
          </a:xfrm>
          <a:prstGeom prst="rect">
            <a:avLst/>
          </a:prstGeom>
          <a:ln w="38100">
            <a:solidFill>
              <a:schemeClr val="tx1"/>
            </a:solidFill>
          </a:ln>
        </p:spPr>
      </p:pic>
      <p:pic>
        <p:nvPicPr>
          <p:cNvPr id="10" name="Picture 9">
            <a:extLst>
              <a:ext uri="{FF2B5EF4-FFF2-40B4-BE49-F238E27FC236}">
                <a16:creationId xmlns:a16="http://schemas.microsoft.com/office/drawing/2014/main" id="{A2620AAC-11A3-0D3C-5008-F2F2D83EC8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163" y="3086749"/>
            <a:ext cx="4838700" cy="3035300"/>
          </a:xfrm>
          <a:prstGeom prst="rect">
            <a:avLst/>
          </a:prstGeom>
          <a:ln w="38100">
            <a:solidFill>
              <a:schemeClr val="tx1"/>
            </a:solidFill>
          </a:ln>
        </p:spPr>
      </p:pic>
    </p:spTree>
    <p:extLst>
      <p:ext uri="{BB962C8B-B14F-4D97-AF65-F5344CB8AC3E}">
        <p14:creationId xmlns:p14="http://schemas.microsoft.com/office/powerpoint/2010/main" val="3305030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3B118-9B4C-400C-380A-89AD490001C7}"/>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Emails for notifications</a:t>
            </a:r>
          </a:p>
        </p:txBody>
      </p:sp>
      <p:sp>
        <p:nvSpPr>
          <p:cNvPr id="4" name="Slide Number Placeholder 3">
            <a:extLst>
              <a:ext uri="{FF2B5EF4-FFF2-40B4-BE49-F238E27FC236}">
                <a16:creationId xmlns:a16="http://schemas.microsoft.com/office/drawing/2014/main" id="{5EE383E9-91C8-DE70-F3EC-BE111D2C2F37}"/>
              </a:ext>
            </a:extLst>
          </p:cNvPr>
          <p:cNvSpPr>
            <a:spLocks noGrp="1"/>
          </p:cNvSpPr>
          <p:nvPr>
            <p:ph type="sldNum" sz="quarter" idx="12"/>
          </p:nvPr>
        </p:nvSpPr>
        <p:spPr/>
        <p:txBody>
          <a:bodyPr/>
          <a:lstStyle/>
          <a:p>
            <a:fld id="{4FAB73BC-B049-4115-A692-8D63A059BFB8}" type="slidenum">
              <a:rPr lang="en-US" smtClean="0"/>
              <a:pPr/>
              <a:t>45</a:t>
            </a:fld>
            <a:endParaRPr lang="en-US" dirty="0"/>
          </a:p>
        </p:txBody>
      </p:sp>
      <p:pic>
        <p:nvPicPr>
          <p:cNvPr id="6" name="Picture 5">
            <a:extLst>
              <a:ext uri="{FF2B5EF4-FFF2-40B4-BE49-F238E27FC236}">
                <a16:creationId xmlns:a16="http://schemas.microsoft.com/office/drawing/2014/main" id="{0DA25FEC-F410-F7C4-7F7A-A567A9DC8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73" y="2997756"/>
            <a:ext cx="3554344" cy="1766269"/>
          </a:xfrm>
          <a:prstGeom prst="rect">
            <a:avLst/>
          </a:prstGeom>
          <a:ln w="38100">
            <a:solidFill>
              <a:schemeClr val="tx1"/>
            </a:solidFill>
          </a:ln>
        </p:spPr>
      </p:pic>
      <p:pic>
        <p:nvPicPr>
          <p:cNvPr id="8" name="Picture 7">
            <a:extLst>
              <a:ext uri="{FF2B5EF4-FFF2-40B4-BE49-F238E27FC236}">
                <a16:creationId xmlns:a16="http://schemas.microsoft.com/office/drawing/2014/main" id="{47123DA5-71E2-6ADF-5E8F-6F184E05F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833536"/>
            <a:ext cx="7772400" cy="3739858"/>
          </a:xfrm>
          <a:prstGeom prst="rect">
            <a:avLst/>
          </a:prstGeom>
          <a:ln w="38100">
            <a:solidFill>
              <a:schemeClr val="tx1"/>
            </a:solidFill>
          </a:ln>
        </p:spPr>
      </p:pic>
      <p:pic>
        <p:nvPicPr>
          <p:cNvPr id="10" name="Picture 9">
            <a:extLst>
              <a:ext uri="{FF2B5EF4-FFF2-40B4-BE49-F238E27FC236}">
                <a16:creationId xmlns:a16="http://schemas.microsoft.com/office/drawing/2014/main" id="{A0AC003B-781A-78E2-ADDD-717F9C45E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5498148"/>
            <a:ext cx="7772400" cy="774636"/>
          </a:xfrm>
          <a:prstGeom prst="rect">
            <a:avLst/>
          </a:prstGeom>
          <a:ln w="38100">
            <a:solidFill>
              <a:schemeClr val="tx1"/>
            </a:solidFill>
          </a:ln>
        </p:spPr>
      </p:pic>
      <p:sp>
        <p:nvSpPr>
          <p:cNvPr id="11" name="Right Arrow 10">
            <a:extLst>
              <a:ext uri="{FF2B5EF4-FFF2-40B4-BE49-F238E27FC236}">
                <a16:creationId xmlns:a16="http://schemas.microsoft.com/office/drawing/2014/main" id="{89B72115-0E37-7DD2-5598-33C0DDAF2F56}"/>
              </a:ext>
            </a:extLst>
          </p:cNvPr>
          <p:cNvSpPr/>
          <p:nvPr/>
        </p:nvSpPr>
        <p:spPr>
          <a:xfrm>
            <a:off x="3830351" y="3684947"/>
            <a:ext cx="522515"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Tree>
    <p:extLst>
      <p:ext uri="{BB962C8B-B14F-4D97-AF65-F5344CB8AC3E}">
        <p14:creationId xmlns:p14="http://schemas.microsoft.com/office/powerpoint/2010/main" val="105403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D4D2-ED58-03D7-26FD-21FB87379200}"/>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3300" dirty="0">
                <a:blipFill dpi="0" rotWithShape="1">
                  <a:blip r:embed="rId2"/>
                  <a:srcRect/>
                  <a:tile tx="6350" ty="-127000" sx="65000" sy="64000" flip="none" algn="tl"/>
                </a:blipFill>
              </a:rPr>
              <a:t>INTRODUCING COURSE PROJECT</a:t>
            </a:r>
            <a:br>
              <a:rPr lang="en-US" sz="3300" dirty="0">
                <a:blipFill dpi="0" rotWithShape="1">
                  <a:blip r:embed="rId2"/>
                  <a:srcRect/>
                  <a:tile tx="6350" ty="-127000" sx="65000" sy="64000" flip="none" algn="tl"/>
                </a:blipFill>
              </a:rPr>
            </a:br>
            <a:br>
              <a:rPr lang="en-US" sz="3300" dirty="0">
                <a:blipFill dpi="0" rotWithShape="1">
                  <a:blip r:embed="rId2"/>
                  <a:srcRect/>
                  <a:tile tx="6350" ty="-127000" sx="65000" sy="64000" flip="none" algn="tl"/>
                </a:blipFill>
              </a:rPr>
            </a:br>
            <a:r>
              <a:rPr lang="en-US" sz="2500" i="1" dirty="0">
                <a:blipFill dpi="0" rotWithShape="1">
                  <a:blip r:embed="rId2"/>
                  <a:srcRect/>
                  <a:tile tx="6350" ty="-127000" sx="65000" sy="64000" flip="none" algn="tl"/>
                </a:blipFill>
              </a:rPr>
              <a:t>(all info in project folder)</a:t>
            </a:r>
          </a:p>
        </p:txBody>
      </p:sp>
      <p:sp>
        <p:nvSpPr>
          <p:cNvPr id="4" name="Slide Number Placeholder 3">
            <a:extLst>
              <a:ext uri="{FF2B5EF4-FFF2-40B4-BE49-F238E27FC236}">
                <a16:creationId xmlns:a16="http://schemas.microsoft.com/office/drawing/2014/main" id="{B7BE124A-7C53-A46C-F7F9-BAEEF7D72A07}"/>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a:spcAft>
                <a:spcPts val="600"/>
              </a:spcAft>
            </a:pPr>
            <a:fld id="{4FAB73BC-B049-4115-A692-8D63A059BFB8}" type="slidenum">
              <a:rPr lang="en-US" sz="2800"/>
              <a:pPr>
                <a:spcAft>
                  <a:spcPts val="600"/>
                </a:spcAft>
              </a:pPr>
              <a:t>46</a:t>
            </a:fld>
            <a:endParaRPr lang="en-US" sz="2800"/>
          </a:p>
        </p:txBody>
      </p:sp>
      <p:pic>
        <p:nvPicPr>
          <p:cNvPr id="6" name="Picture 5" descr="A diagram of a project deliverables&#10;&#10;Description automatically generated">
            <a:extLst>
              <a:ext uri="{FF2B5EF4-FFF2-40B4-BE49-F238E27FC236}">
                <a16:creationId xmlns:a16="http://schemas.microsoft.com/office/drawing/2014/main" id="{9945EF9B-44FF-C036-8516-0E52D9CFA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024" y="1388911"/>
            <a:ext cx="6603364" cy="4011543"/>
          </a:xfrm>
          <a:prstGeom prst="rect">
            <a:avLst/>
          </a:prstGeom>
        </p:spPr>
      </p:pic>
      <p:sp>
        <p:nvSpPr>
          <p:cNvPr id="3" name="AutoShape 2">
            <a:extLst>
              <a:ext uri="{FF2B5EF4-FFF2-40B4-BE49-F238E27FC236}">
                <a16:creationId xmlns:a16="http://schemas.microsoft.com/office/drawing/2014/main" id="{A024B832-6ED2-42CB-FA87-7A67D82DD2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1417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p:txBody>
          <a:bodyPr>
            <a:normAutofit/>
          </a:bodyPr>
          <a:lstStyle/>
          <a:p>
            <a:pPr marL="0" indent="0" algn="just">
              <a:buNone/>
            </a:pPr>
            <a:r>
              <a:rPr lang="en-US" dirty="0"/>
              <a:t>     Read:</a:t>
            </a:r>
          </a:p>
          <a:p>
            <a:pPr lvl="2" algn="just"/>
            <a:r>
              <a:rPr lang="en-US" dirty="0"/>
              <a:t>Chapter 1 of the textbook. </a:t>
            </a:r>
          </a:p>
          <a:p>
            <a:pPr lvl="2" algn="just"/>
            <a:r>
              <a:rPr lang="en-US" dirty="0"/>
              <a:t>Watch three posted videos on software failures in Supplemental Readings. (</a:t>
            </a:r>
            <a:r>
              <a:rPr lang="en-US" b="1" u="sng" dirty="0">
                <a:solidFill>
                  <a:srgbClr val="FFC000"/>
                </a:solidFill>
              </a:rPr>
              <a:t>Optional</a:t>
            </a:r>
            <a:r>
              <a:rPr lang="en-US" dirty="0"/>
              <a:t>).</a:t>
            </a:r>
          </a:p>
          <a:p>
            <a:pPr lvl="2" algn="just"/>
            <a:endParaRPr lang="en-US" dirty="0"/>
          </a:p>
          <a:p>
            <a:pPr lvl="2" algn="just"/>
            <a:endParaRPr lang="en-US" dirty="0"/>
          </a:p>
          <a:p>
            <a:pPr marL="274637" lvl="1" indent="0" algn="just">
              <a:buNone/>
            </a:pPr>
            <a:endParaRPr lang="en-US" dirty="0"/>
          </a:p>
          <a:p>
            <a:pPr marL="0" lvl="1" indent="0" algn="just">
              <a:spcBef>
                <a:spcPts val="1200"/>
              </a:spcBef>
              <a:buNone/>
            </a:pPr>
            <a:r>
              <a:rPr lang="en-US" dirty="0"/>
              <a:t>      </a:t>
            </a:r>
            <a:r>
              <a:rPr lang="en-US" sz="3600" dirty="0"/>
              <a:t>Assignments &amp; Project Tasks:</a:t>
            </a:r>
          </a:p>
          <a:p>
            <a:pPr lvl="2" algn="just"/>
            <a:r>
              <a:rPr lang="en-US" dirty="0"/>
              <a:t>The project is open. Start forming the teams and work on Project Deliverable 1.</a:t>
            </a:r>
          </a:p>
          <a:p>
            <a:endParaRPr lang="en-US" dirty="0"/>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fld id="{4FAB73BC-B049-4115-A692-8D63A059BFB8}" type="slidenum">
              <a:rPr lang="en-US" smtClean="0"/>
              <a:pPr/>
              <a:t>47</a:t>
            </a:fld>
            <a:endParaRPr lang="en-US" dirty="0"/>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348" y="1825625"/>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348" y="4228209"/>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80A27C7F-445B-8D37-FA4F-4EEBD7B82FF6}"/>
              </a:ext>
            </a:extLst>
          </p:cNvPr>
          <p:cNvSpPr txBox="1"/>
          <p:nvPr/>
        </p:nvSpPr>
        <p:spPr>
          <a:xfrm>
            <a:off x="3919923" y="538743"/>
            <a:ext cx="466665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Professor</a:t>
            </a:r>
          </a:p>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(2022 – Current)</a:t>
            </a:r>
          </a:p>
        </p:txBody>
      </p:sp>
      <p:pic>
        <p:nvPicPr>
          <p:cNvPr id="41" name="Picture 40">
            <a:extLst>
              <a:ext uri="{FF2B5EF4-FFF2-40B4-BE49-F238E27FC236}">
                <a16:creationId xmlns:a16="http://schemas.microsoft.com/office/drawing/2014/main" id="{B37530A4-C03C-21A4-BA80-9DA69E5CAEE9}"/>
              </a:ext>
            </a:extLst>
          </p:cNvPr>
          <p:cNvPicPr>
            <a:picLocks noChangeAspect="1"/>
          </p:cNvPicPr>
          <p:nvPr/>
        </p:nvPicPr>
        <p:blipFill>
          <a:blip r:embed="rId2"/>
          <a:stretch>
            <a:fillRect/>
          </a:stretch>
        </p:blipFill>
        <p:spPr>
          <a:xfrm>
            <a:off x="1889880" y="669579"/>
            <a:ext cx="1855533" cy="638605"/>
          </a:xfrm>
          <a:prstGeom prst="rect">
            <a:avLst/>
          </a:prstGeom>
        </p:spPr>
      </p:pic>
      <p:sp>
        <p:nvSpPr>
          <p:cNvPr id="4" name="Title 1">
            <a:extLst>
              <a:ext uri="{FF2B5EF4-FFF2-40B4-BE49-F238E27FC236}">
                <a16:creationId xmlns:a16="http://schemas.microsoft.com/office/drawing/2014/main" id="{F557AABF-C65B-ED17-3102-CDF578F9C211}"/>
              </a:ext>
            </a:extLst>
          </p:cNvPr>
          <p:cNvSpPr>
            <a:spLocks noGrp="1"/>
          </p:cNvSpPr>
          <p:nvPr>
            <p:ph type="title"/>
          </p:nvPr>
        </p:nvSpPr>
        <p:spPr>
          <a:xfrm>
            <a:off x="3899391" y="-22919"/>
            <a:ext cx="5012520" cy="531013"/>
          </a:xfrm>
        </p:spPr>
        <p:txBody>
          <a:bodyPr>
            <a:normAutofit fontScale="90000"/>
          </a:bodyPr>
          <a:lstStyle/>
          <a:p>
            <a:r>
              <a:rPr lang="en-US" b="1" dirty="0">
                <a:solidFill>
                  <a:srgbClr val="0070C0"/>
                </a:solidFill>
              </a:rPr>
              <a:t>Work Experience</a:t>
            </a:r>
          </a:p>
        </p:txBody>
      </p:sp>
      <p:pic>
        <p:nvPicPr>
          <p:cNvPr id="1026" name="Picture 2">
            <a:extLst>
              <a:ext uri="{FF2B5EF4-FFF2-40B4-BE49-F238E27FC236}">
                <a16:creationId xmlns:a16="http://schemas.microsoft.com/office/drawing/2014/main" id="{121F6377-F350-32AB-0D45-0CF1413CC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335" y="1399311"/>
            <a:ext cx="1160624" cy="9706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602E7E-7F55-7DEF-0B8C-971F745EC87A}"/>
              </a:ext>
            </a:extLst>
          </p:cNvPr>
          <p:cNvSpPr txBox="1"/>
          <p:nvPr/>
        </p:nvSpPr>
        <p:spPr>
          <a:xfrm>
            <a:off x="3919923" y="2901980"/>
            <a:ext cx="466665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Senior Director</a:t>
            </a:r>
          </a:p>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(2006 – 2018)</a:t>
            </a:r>
          </a:p>
        </p:txBody>
      </p:sp>
      <p:pic>
        <p:nvPicPr>
          <p:cNvPr id="1028" name="Picture 4" descr="Google's G logo receives first makeover ...">
            <a:extLst>
              <a:ext uri="{FF2B5EF4-FFF2-40B4-BE49-F238E27FC236}">
                <a16:creationId xmlns:a16="http://schemas.microsoft.com/office/drawing/2014/main" id="{61B6059C-F722-92E3-53B1-9F82BF553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335" y="2712335"/>
            <a:ext cx="1160625" cy="1160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57717B-EE4B-0D9A-661F-A9D8B78497B9}"/>
              </a:ext>
            </a:extLst>
          </p:cNvPr>
          <p:cNvSpPr txBox="1"/>
          <p:nvPr/>
        </p:nvSpPr>
        <p:spPr>
          <a:xfrm>
            <a:off x="4072322" y="1497829"/>
            <a:ext cx="466665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Senior Director &amp; Distinguished Research Scientist</a:t>
            </a:r>
          </a:p>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(2019 – Current)</a:t>
            </a:r>
          </a:p>
        </p:txBody>
      </p:sp>
      <p:pic>
        <p:nvPicPr>
          <p:cNvPr id="1030" name="Picture 6" descr="Logo in SVG Vector or PNG File Format ...">
            <a:extLst>
              <a:ext uri="{FF2B5EF4-FFF2-40B4-BE49-F238E27FC236}">
                <a16:creationId xmlns:a16="http://schemas.microsoft.com/office/drawing/2014/main" id="{17058594-3E4E-2BCD-F3EE-30DE09D59C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6162" y="5815584"/>
            <a:ext cx="1311798" cy="8729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0DE674-F564-A06F-9DEF-3AAB5866F66A}"/>
              </a:ext>
            </a:extLst>
          </p:cNvPr>
          <p:cNvSpPr txBox="1"/>
          <p:nvPr/>
        </p:nvSpPr>
        <p:spPr>
          <a:xfrm>
            <a:off x="4072323" y="5819375"/>
            <a:ext cx="466665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Research Scientist</a:t>
            </a:r>
          </a:p>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(1996-1999)</a:t>
            </a:r>
          </a:p>
        </p:txBody>
      </p:sp>
      <p:pic>
        <p:nvPicPr>
          <p:cNvPr id="1032" name="Picture 8">
            <a:extLst>
              <a:ext uri="{FF2B5EF4-FFF2-40B4-BE49-F238E27FC236}">
                <a16:creationId xmlns:a16="http://schemas.microsoft.com/office/drawing/2014/main" id="{1B09CE6B-2BE6-F331-895F-EFC206B832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6162" y="5099124"/>
            <a:ext cx="1311797" cy="532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F58CF1-9A02-F808-8F0F-0597FDE2F45A}"/>
              </a:ext>
            </a:extLst>
          </p:cNvPr>
          <p:cNvSpPr txBox="1"/>
          <p:nvPr/>
        </p:nvSpPr>
        <p:spPr>
          <a:xfrm>
            <a:off x="4072322" y="5046143"/>
            <a:ext cx="466665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Principal Architect</a:t>
            </a:r>
          </a:p>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(1999-2003)</a:t>
            </a:r>
          </a:p>
        </p:txBody>
      </p:sp>
      <p:pic>
        <p:nvPicPr>
          <p:cNvPr id="1034" name="Picture 10" descr="HP Logo Design: History &amp; Evolution">
            <a:extLst>
              <a:ext uri="{FF2B5EF4-FFF2-40B4-BE49-F238E27FC236}">
                <a16:creationId xmlns:a16="http://schemas.microsoft.com/office/drawing/2014/main" id="{31B9B4A0-BABB-63A0-0AF8-946E615A6E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5795" y="4087056"/>
            <a:ext cx="1156265" cy="7694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el Logo Jpg for Creative Design">
            <a:extLst>
              <a:ext uri="{FF2B5EF4-FFF2-40B4-BE49-F238E27FC236}">
                <a16:creationId xmlns:a16="http://schemas.microsoft.com/office/drawing/2014/main" id="{4ED3D15E-5856-6872-BDD3-8CFEDC59BD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9585" y="4056503"/>
            <a:ext cx="856747" cy="9159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75A66E-42FE-81D7-57D1-79A6FDD24B7C}"/>
              </a:ext>
            </a:extLst>
          </p:cNvPr>
          <p:cNvSpPr txBox="1"/>
          <p:nvPr/>
        </p:nvSpPr>
        <p:spPr>
          <a:xfrm>
            <a:off x="4000787" y="4087057"/>
            <a:ext cx="466665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Research Scientist</a:t>
            </a:r>
          </a:p>
          <a:p>
            <a:pPr marL="0" marR="0" lvl="0" indent="0" algn="ctr" defTabSz="914400" rtl="0" eaLnBrk="1" fontAlgn="auto" latinLnBrk="0" hangingPunct="1">
              <a:lnSpc>
                <a:spcPct val="100000"/>
              </a:lnSpc>
              <a:spcBef>
                <a:spcPts val="0"/>
              </a:spcBef>
              <a:spcAft>
                <a:spcPts val="0"/>
              </a:spcAft>
              <a:buClrTx/>
              <a:buSzTx/>
              <a:buFontTx/>
              <a:buNone/>
              <a:tabLst/>
              <a:defRPr sz="2400" b="1">
                <a:solidFill>
                  <a:srgbClr val="003366"/>
                </a:solidFill>
              </a:defRPr>
            </a:pPr>
            <a:r>
              <a:rPr kumimoji="0" lang="en-US" sz="2200" b="1" i="0" u="none" strike="noStrike" kern="1200" cap="none" spc="0" normalizeH="0" baseline="0" noProof="0" dirty="0">
                <a:ln>
                  <a:noFill/>
                </a:ln>
                <a:solidFill>
                  <a:srgbClr val="003366"/>
                </a:solidFill>
                <a:effectLst/>
                <a:uLnTx/>
                <a:uFillTx/>
                <a:latin typeface="Book Antiqua" panose="02040602050305030304" pitchFamily="18" charset="0"/>
                <a:ea typeface="+mn-ea"/>
                <a:cs typeface="+mn-cs"/>
              </a:rPr>
              <a:t>(1999-2003)</a:t>
            </a:r>
          </a:p>
        </p:txBody>
      </p:sp>
      <p:pic>
        <p:nvPicPr>
          <p:cNvPr id="21" name="Picture 20">
            <a:extLst>
              <a:ext uri="{FF2B5EF4-FFF2-40B4-BE49-F238E27FC236}">
                <a16:creationId xmlns:a16="http://schemas.microsoft.com/office/drawing/2014/main" id="{57EA210F-6812-B1B9-CD81-EC6B78777CB6}"/>
              </a:ext>
            </a:extLst>
          </p:cNvPr>
          <p:cNvPicPr>
            <a:picLocks noChangeAspect="1"/>
          </p:cNvPicPr>
          <p:nvPr/>
        </p:nvPicPr>
        <p:blipFill>
          <a:blip r:embed="rId9"/>
          <a:stretch>
            <a:fillRect/>
          </a:stretch>
        </p:blipFill>
        <p:spPr>
          <a:xfrm>
            <a:off x="8365670" y="1964264"/>
            <a:ext cx="3507273" cy="3514759"/>
          </a:xfrm>
          <a:prstGeom prst="rect">
            <a:avLst/>
          </a:prstGeom>
        </p:spPr>
      </p:pic>
    </p:spTree>
    <p:extLst>
      <p:ext uri="{BB962C8B-B14F-4D97-AF65-F5344CB8AC3E}">
        <p14:creationId xmlns:p14="http://schemas.microsoft.com/office/powerpoint/2010/main" val="404923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book cover of a book&#10;&#10;Description automatically generated">
            <a:extLst>
              <a:ext uri="{FF2B5EF4-FFF2-40B4-BE49-F238E27FC236}">
                <a16:creationId xmlns:a16="http://schemas.microsoft.com/office/drawing/2014/main" id="{8EBAA6A4-6168-8B11-5CC6-FBE40D2FEA0A}"/>
              </a:ext>
            </a:extLst>
          </p:cNvPr>
          <p:cNvPicPr>
            <a:picLocks noChangeAspect="1"/>
          </p:cNvPicPr>
          <p:nvPr/>
        </p:nvPicPr>
        <p:blipFill rotWithShape="1">
          <a:blip r:embed="rId2"/>
          <a:srcRect r="1682"/>
          <a:stretch/>
        </p:blipFill>
        <p:spPr>
          <a:xfrm>
            <a:off x="1543001" y="321733"/>
            <a:ext cx="1511513" cy="2236177"/>
          </a:xfrm>
          <a:prstGeom prst="rect">
            <a:avLst/>
          </a:prstGeom>
        </p:spPr>
      </p:pic>
      <p:pic>
        <p:nvPicPr>
          <p:cNvPr id="10" name="Picture 2" descr="What Every Engineer Should Know About Smart Cities book cover">
            <a:extLst>
              <a:ext uri="{FF2B5EF4-FFF2-40B4-BE49-F238E27FC236}">
                <a16:creationId xmlns:a16="http://schemas.microsoft.com/office/drawing/2014/main" id="{3674FA9A-80EE-B9DD-644F-E8B23FC14C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00160" y="313080"/>
            <a:ext cx="1504415" cy="22622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ook cover of a book&#10;&#10;Description automatically generated">
            <a:extLst>
              <a:ext uri="{FF2B5EF4-FFF2-40B4-BE49-F238E27FC236}">
                <a16:creationId xmlns:a16="http://schemas.microsoft.com/office/drawing/2014/main" id="{4449C1E6-34DF-C8CE-74E4-78845977BE6B}"/>
              </a:ext>
            </a:extLst>
          </p:cNvPr>
          <p:cNvPicPr>
            <a:picLocks noChangeAspect="1"/>
          </p:cNvPicPr>
          <p:nvPr/>
        </p:nvPicPr>
        <p:blipFill>
          <a:blip r:embed="rId4"/>
          <a:stretch>
            <a:fillRect/>
          </a:stretch>
        </p:blipFill>
        <p:spPr>
          <a:xfrm>
            <a:off x="2771021" y="3006496"/>
            <a:ext cx="2361148" cy="3385159"/>
          </a:xfrm>
          <a:prstGeom prst="rect">
            <a:avLst/>
          </a:prstGeom>
          <a:noFill/>
        </p:spPr>
      </p:pic>
      <p:pic>
        <p:nvPicPr>
          <p:cNvPr id="6" name="Picture 5" descr="A book cover of a statue&#10;&#10;Description automatically generated">
            <a:extLst>
              <a:ext uri="{FF2B5EF4-FFF2-40B4-BE49-F238E27FC236}">
                <a16:creationId xmlns:a16="http://schemas.microsoft.com/office/drawing/2014/main" id="{20951F8A-E981-477C-E785-C8044E3CD576}"/>
              </a:ext>
            </a:extLst>
          </p:cNvPr>
          <p:cNvPicPr>
            <a:picLocks noChangeAspect="1"/>
          </p:cNvPicPr>
          <p:nvPr/>
        </p:nvPicPr>
        <p:blipFill>
          <a:blip r:embed="rId5"/>
          <a:stretch>
            <a:fillRect/>
          </a:stretch>
        </p:blipFill>
        <p:spPr>
          <a:xfrm>
            <a:off x="8535448" y="321735"/>
            <a:ext cx="2203002" cy="3312786"/>
          </a:xfrm>
          <a:prstGeom prst="rect">
            <a:avLst/>
          </a:prstGeom>
        </p:spPr>
      </p:pic>
      <p:pic>
        <p:nvPicPr>
          <p:cNvPr id="8" name="Picture 7" descr="Text, letter&#10;&#10;Description automatically generated">
            <a:extLst>
              <a:ext uri="{FF2B5EF4-FFF2-40B4-BE49-F238E27FC236}">
                <a16:creationId xmlns:a16="http://schemas.microsoft.com/office/drawing/2014/main" id="{E414484D-B884-2268-2BFD-9A2B1534A56E}"/>
              </a:ext>
            </a:extLst>
          </p:cNvPr>
          <p:cNvPicPr>
            <a:picLocks noChangeAspect="1"/>
          </p:cNvPicPr>
          <p:nvPr/>
        </p:nvPicPr>
        <p:blipFill>
          <a:blip r:embed="rId6"/>
          <a:stretch>
            <a:fillRect/>
          </a:stretch>
        </p:blipFill>
        <p:spPr>
          <a:xfrm>
            <a:off x="7928429" y="4050073"/>
            <a:ext cx="1492550" cy="2227687"/>
          </a:xfrm>
          <a:prstGeom prst="rect">
            <a:avLst/>
          </a:prstGeom>
          <a:noFill/>
        </p:spPr>
      </p:pic>
      <p:sp>
        <p:nvSpPr>
          <p:cNvPr id="4" name="Slide Number Placeholder 3">
            <a:extLst>
              <a:ext uri="{FF2B5EF4-FFF2-40B4-BE49-F238E27FC236}">
                <a16:creationId xmlns:a16="http://schemas.microsoft.com/office/drawing/2014/main" id="{B6050EA1-E457-7814-A100-7460E5F12003}"/>
              </a:ext>
            </a:extLst>
          </p:cNvPr>
          <p:cNvSpPr>
            <a:spLocks noGrp="1"/>
          </p:cNvSpPr>
          <p:nvPr>
            <p:ph type="sldNum" sz="quarter" idx="12"/>
          </p:nvPr>
        </p:nvSpPr>
        <p:spPr>
          <a:xfrm>
            <a:off x="10627694" y="6400310"/>
            <a:ext cx="792675" cy="365125"/>
          </a:xfrm>
        </p:spPr>
        <p:txBody>
          <a:bodyPr vert="horz" lIns="91440" tIns="45720" rIns="91440" bIns="45720" rtlCol="0" anchor="ctr">
            <a:normAutofit/>
          </a:bodyPr>
          <a:lstStyle/>
          <a:p>
            <a:pPr algn="r">
              <a:spcAft>
                <a:spcPts val="600"/>
              </a:spcAft>
            </a:pPr>
            <a:fld id="{4FAB73BC-B049-4115-A692-8D63A059BFB8}" type="slidenum">
              <a:rPr lang="en-US" sz="1200">
                <a:solidFill>
                  <a:schemeClr val="tx1">
                    <a:tint val="75000"/>
                  </a:schemeClr>
                </a:solidFill>
                <a:latin typeface="+mn-lt"/>
              </a:rPr>
              <a:pPr algn="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05690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EF62E4-2BC6-A426-C54C-FCE18A892F13}"/>
              </a:ext>
            </a:extLst>
          </p:cNvPr>
          <p:cNvGrpSpPr/>
          <p:nvPr/>
        </p:nvGrpSpPr>
        <p:grpSpPr>
          <a:xfrm>
            <a:off x="-2" y="0"/>
            <a:ext cx="12192001" cy="6858000"/>
            <a:chOff x="-2" y="0"/>
            <a:chExt cx="12192001" cy="6858000"/>
          </a:xfrm>
        </p:grpSpPr>
        <p:sp>
          <p:nvSpPr>
            <p:cNvPr id="2" name="Rectangle 1">
              <a:extLst>
                <a:ext uri="{FF2B5EF4-FFF2-40B4-BE49-F238E27FC236}">
                  <a16:creationId xmlns:a16="http://schemas.microsoft.com/office/drawing/2014/main" id="{61169F02-4DBF-3350-8105-3D874128247F}"/>
                </a:ext>
              </a:extLst>
            </p:cNvPr>
            <p:cNvSpPr/>
            <p:nvPr/>
          </p:nvSpPr>
          <p:spPr>
            <a:xfrm>
              <a:off x="-2" y="0"/>
              <a:ext cx="12192001"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2" name="Group 41">
              <a:extLst>
                <a:ext uri="{FF2B5EF4-FFF2-40B4-BE49-F238E27FC236}">
                  <a16:creationId xmlns:a16="http://schemas.microsoft.com/office/drawing/2014/main" id="{E0B6D501-40D8-95BF-B52E-1DCFE2E9F525}"/>
                </a:ext>
              </a:extLst>
            </p:cNvPr>
            <p:cNvGrpSpPr/>
            <p:nvPr/>
          </p:nvGrpSpPr>
          <p:grpSpPr>
            <a:xfrm>
              <a:off x="0" y="0"/>
              <a:ext cx="11774312" cy="6858000"/>
              <a:chOff x="0" y="0"/>
              <a:chExt cx="11774312" cy="6858000"/>
            </a:xfrm>
          </p:grpSpPr>
          <p:sp>
            <p:nvSpPr>
              <p:cNvPr id="5" name="Rectangle 4">
                <a:extLst>
                  <a:ext uri="{FF2B5EF4-FFF2-40B4-BE49-F238E27FC236}">
                    <a16:creationId xmlns:a16="http://schemas.microsoft.com/office/drawing/2014/main" id="{DD5CEA00-2662-E829-9BD9-598E4248AA37}"/>
                  </a:ext>
                </a:extLst>
              </p:cNvPr>
              <p:cNvSpPr/>
              <p:nvPr/>
            </p:nvSpPr>
            <p:spPr>
              <a:xfrm>
                <a:off x="0" y="0"/>
                <a:ext cx="3533422" cy="6858000"/>
              </a:xfrm>
              <a:prstGeom prst="rect">
                <a:avLst/>
              </a:prstGeom>
              <a:solidFill>
                <a:srgbClr val="55058B"/>
              </a:solidFill>
              <a:ln>
                <a:solidFill>
                  <a:srgbClr val="550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26C3AFF2-79BC-19F3-F1AE-FA14B37428AE}"/>
                  </a:ext>
                </a:extLst>
              </p:cNvPr>
              <p:cNvPicPr>
                <a:picLocks noChangeAspect="1"/>
              </p:cNvPicPr>
              <p:nvPr/>
            </p:nvPicPr>
            <p:blipFill rotWithShape="1">
              <a:blip r:embed="rId2"/>
              <a:srcRect l="10214" t="27169" r="13723" b="38603"/>
              <a:stretch/>
            </p:blipFill>
            <p:spPr>
              <a:xfrm>
                <a:off x="578711" y="418394"/>
                <a:ext cx="2376000" cy="2376000"/>
              </a:xfrm>
              <a:prstGeom prst="ellipse">
                <a:avLst/>
              </a:prstGeom>
              <a:ln w="76200">
                <a:solidFill>
                  <a:schemeClr val="bg1"/>
                </a:solidFill>
              </a:ln>
            </p:spPr>
          </p:pic>
          <p:pic>
            <p:nvPicPr>
              <p:cNvPr id="1028" name="Picture 4">
                <a:extLst>
                  <a:ext uri="{FF2B5EF4-FFF2-40B4-BE49-F238E27FC236}">
                    <a16:creationId xmlns:a16="http://schemas.microsoft.com/office/drawing/2014/main" id="{ECD7CC3C-81BA-6827-0BF5-1B70DC5E3C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907"/>
              <a:stretch/>
            </p:blipFill>
            <p:spPr bwMode="auto">
              <a:xfrm>
                <a:off x="5328204" y="906067"/>
                <a:ext cx="538998" cy="5445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bout Us - Amreli Steels">
                <a:extLst>
                  <a:ext uri="{FF2B5EF4-FFF2-40B4-BE49-F238E27FC236}">
                    <a16:creationId xmlns:a16="http://schemas.microsoft.com/office/drawing/2014/main" id="{C949AD97-AB6A-44E2-3F9C-59723D555C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5" t="16278" r="20592" b="33412"/>
              <a:stretch/>
            </p:blipFill>
            <p:spPr bwMode="auto">
              <a:xfrm>
                <a:off x="5306478" y="3826838"/>
                <a:ext cx="668215" cy="6186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ums university Logo PNG Vector (CDR) Free Download">
                <a:extLst>
                  <a:ext uri="{FF2B5EF4-FFF2-40B4-BE49-F238E27FC236}">
                    <a16:creationId xmlns:a16="http://schemas.microsoft.com/office/drawing/2014/main" id="{40D8B6E0-F4AF-A286-9A63-73F40C47E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4236" y="3121888"/>
                <a:ext cx="622882" cy="5232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ew York University's Clean &amp; Modern Logo Stands Out As An Iconic Symbol |  DesignRush">
                <a:extLst>
                  <a:ext uri="{FF2B5EF4-FFF2-40B4-BE49-F238E27FC236}">
                    <a16:creationId xmlns:a16="http://schemas.microsoft.com/office/drawing/2014/main" id="{6CEA9650-435B-31F7-7EEC-84F1317C41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68" t="24192" r="64518" b="24206"/>
              <a:stretch/>
            </p:blipFill>
            <p:spPr bwMode="auto">
              <a:xfrm>
                <a:off x="5328204" y="2266128"/>
                <a:ext cx="613411" cy="6186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866CFFB-F306-C596-94D2-3FA0159D8FDA}"/>
                  </a:ext>
                </a:extLst>
              </p:cNvPr>
              <p:cNvSpPr/>
              <p:nvPr/>
            </p:nvSpPr>
            <p:spPr>
              <a:xfrm>
                <a:off x="3872092" y="360212"/>
                <a:ext cx="2713039" cy="461665"/>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55058B"/>
                    </a:solidFill>
                    <a:effectLst/>
                    <a:uLnTx/>
                    <a:uFillTx/>
                    <a:latin typeface="Roboto" panose="02000000000000000000" pitchFamily="2" charset="0"/>
                    <a:ea typeface="Roboto" panose="02000000000000000000" pitchFamily="2" charset="0"/>
                    <a:cs typeface="+mn-cs"/>
                  </a:rPr>
                  <a:t>EDUCATION</a:t>
                </a:r>
              </a:p>
            </p:txBody>
          </p:sp>
          <p:sp>
            <p:nvSpPr>
              <p:cNvPr id="8" name="Rectangle 7">
                <a:extLst>
                  <a:ext uri="{FF2B5EF4-FFF2-40B4-BE49-F238E27FC236}">
                    <a16:creationId xmlns:a16="http://schemas.microsoft.com/office/drawing/2014/main" id="{253B7A0E-3296-7DD9-E3C6-FCE1D956A626}"/>
                  </a:ext>
                </a:extLst>
              </p:cNvPr>
              <p:cNvSpPr/>
              <p:nvPr/>
            </p:nvSpPr>
            <p:spPr>
              <a:xfrm>
                <a:off x="6020421" y="839793"/>
                <a:ext cx="3970252" cy="615553"/>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University of Bradford, UK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B.Sc. (Hons.) Computer Science</a:t>
                </a:r>
              </a:p>
            </p:txBody>
          </p:sp>
          <p:sp>
            <p:nvSpPr>
              <p:cNvPr id="10" name="Rectangle 9">
                <a:extLst>
                  <a:ext uri="{FF2B5EF4-FFF2-40B4-BE49-F238E27FC236}">
                    <a16:creationId xmlns:a16="http://schemas.microsoft.com/office/drawing/2014/main" id="{20AC7FA1-5D1C-22FF-0359-B127C74D4F62}"/>
                  </a:ext>
                </a:extLst>
              </p:cNvPr>
              <p:cNvSpPr/>
              <p:nvPr/>
            </p:nvSpPr>
            <p:spPr>
              <a:xfrm>
                <a:off x="3880314" y="995216"/>
                <a:ext cx="1102733" cy="369332"/>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srgbClr val="55058B"/>
                    </a:solidFill>
                    <a:effectLst/>
                    <a:uLnTx/>
                    <a:uFillTx/>
                    <a:latin typeface="Roboto" panose="02000000000000000000" pitchFamily="2" charset="0"/>
                    <a:ea typeface="Roboto" panose="02000000000000000000" pitchFamily="2" charset="0"/>
                    <a:cs typeface="+mn-cs"/>
                  </a:rPr>
                  <a:t>2017</a:t>
                </a:r>
              </a:p>
            </p:txBody>
          </p:sp>
          <p:sp>
            <p:nvSpPr>
              <p:cNvPr id="19" name="Rectangle 18">
                <a:extLst>
                  <a:ext uri="{FF2B5EF4-FFF2-40B4-BE49-F238E27FC236}">
                    <a16:creationId xmlns:a16="http://schemas.microsoft.com/office/drawing/2014/main" id="{A3C70BEA-AA5F-ABA5-70DF-76C5DADD4764}"/>
                  </a:ext>
                </a:extLst>
              </p:cNvPr>
              <p:cNvSpPr/>
              <p:nvPr/>
            </p:nvSpPr>
            <p:spPr>
              <a:xfrm>
                <a:off x="3872092" y="1688045"/>
                <a:ext cx="2713039" cy="461665"/>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55058B"/>
                    </a:solidFill>
                    <a:effectLst/>
                    <a:uLnTx/>
                    <a:uFillTx/>
                    <a:latin typeface="Roboto" panose="02000000000000000000" pitchFamily="2" charset="0"/>
                    <a:ea typeface="Roboto" panose="02000000000000000000" pitchFamily="2" charset="0"/>
                    <a:cs typeface="+mn-cs"/>
                  </a:rPr>
                  <a:t>EXPERIENCE</a:t>
                </a:r>
              </a:p>
            </p:txBody>
          </p:sp>
          <p:sp>
            <p:nvSpPr>
              <p:cNvPr id="20" name="Rectangle 19">
                <a:extLst>
                  <a:ext uri="{FF2B5EF4-FFF2-40B4-BE49-F238E27FC236}">
                    <a16:creationId xmlns:a16="http://schemas.microsoft.com/office/drawing/2014/main" id="{4324D730-0057-0541-4B47-53108DFB3DBF}"/>
                  </a:ext>
                </a:extLst>
              </p:cNvPr>
              <p:cNvSpPr/>
              <p:nvPr/>
            </p:nvSpPr>
            <p:spPr>
              <a:xfrm>
                <a:off x="6020421" y="2236897"/>
                <a:ext cx="5753891" cy="615553"/>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New York University Abu Dhabi, UAE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Computer Science Instructor</a:t>
                </a:r>
              </a:p>
            </p:txBody>
          </p:sp>
          <p:sp>
            <p:nvSpPr>
              <p:cNvPr id="21" name="Rectangle 20">
                <a:extLst>
                  <a:ext uri="{FF2B5EF4-FFF2-40B4-BE49-F238E27FC236}">
                    <a16:creationId xmlns:a16="http://schemas.microsoft.com/office/drawing/2014/main" id="{E6339270-13F5-04BE-0241-43B698CEFD78}"/>
                  </a:ext>
                </a:extLst>
              </p:cNvPr>
              <p:cNvSpPr/>
              <p:nvPr/>
            </p:nvSpPr>
            <p:spPr>
              <a:xfrm>
                <a:off x="3880313" y="2390783"/>
                <a:ext cx="1102734" cy="369332"/>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srgbClr val="55058B"/>
                    </a:solidFill>
                    <a:effectLst/>
                    <a:uLnTx/>
                    <a:uFillTx/>
                    <a:latin typeface="Roboto" panose="02000000000000000000" pitchFamily="2" charset="0"/>
                    <a:ea typeface="Roboto" panose="02000000000000000000" pitchFamily="2" charset="0"/>
                    <a:cs typeface="+mn-cs"/>
                  </a:rPr>
                  <a:t>2023 </a:t>
                </a:r>
              </a:p>
            </p:txBody>
          </p:sp>
          <p:sp>
            <p:nvSpPr>
              <p:cNvPr id="23" name="Rectangle 22">
                <a:extLst>
                  <a:ext uri="{FF2B5EF4-FFF2-40B4-BE49-F238E27FC236}">
                    <a16:creationId xmlns:a16="http://schemas.microsoft.com/office/drawing/2014/main" id="{CF9D591A-BFA2-5268-A521-27838F308456}"/>
                  </a:ext>
                </a:extLst>
              </p:cNvPr>
              <p:cNvSpPr/>
              <p:nvPr/>
            </p:nvSpPr>
            <p:spPr>
              <a:xfrm>
                <a:off x="6020422" y="3037266"/>
                <a:ext cx="5753890" cy="615553"/>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Lahore University of Management Sciences, Pakistan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Research Associate</a:t>
                </a:r>
              </a:p>
            </p:txBody>
          </p:sp>
          <p:sp>
            <p:nvSpPr>
              <p:cNvPr id="24" name="Rectangle 23">
                <a:extLst>
                  <a:ext uri="{FF2B5EF4-FFF2-40B4-BE49-F238E27FC236}">
                    <a16:creationId xmlns:a16="http://schemas.microsoft.com/office/drawing/2014/main" id="{CF075DAB-2311-6509-6DF2-C4C21C0BD5AC}"/>
                  </a:ext>
                </a:extLst>
              </p:cNvPr>
              <p:cNvSpPr/>
              <p:nvPr/>
            </p:nvSpPr>
            <p:spPr>
              <a:xfrm>
                <a:off x="3880313" y="3191152"/>
                <a:ext cx="1102734" cy="369332"/>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srgbClr val="55058B"/>
                    </a:solidFill>
                    <a:effectLst/>
                    <a:uLnTx/>
                    <a:uFillTx/>
                    <a:latin typeface="Roboto" panose="02000000000000000000" pitchFamily="2" charset="0"/>
                    <a:ea typeface="Roboto" panose="02000000000000000000" pitchFamily="2" charset="0"/>
                    <a:cs typeface="+mn-cs"/>
                  </a:rPr>
                  <a:t>2022</a:t>
                </a:r>
              </a:p>
            </p:txBody>
          </p:sp>
          <p:sp>
            <p:nvSpPr>
              <p:cNvPr id="26" name="Rectangle 25">
                <a:extLst>
                  <a:ext uri="{FF2B5EF4-FFF2-40B4-BE49-F238E27FC236}">
                    <a16:creationId xmlns:a16="http://schemas.microsoft.com/office/drawing/2014/main" id="{62BD55A6-9851-0C2B-FF36-8257AFC5ED7E}"/>
                  </a:ext>
                </a:extLst>
              </p:cNvPr>
              <p:cNvSpPr/>
              <p:nvPr/>
            </p:nvSpPr>
            <p:spPr>
              <a:xfrm>
                <a:off x="6020421" y="3797607"/>
                <a:ext cx="5178155" cy="615553"/>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Namal</a:t>
                </a:r>
                <a:r>
                  <a:rPr kumimoji="0" lang="en-US" sz="1800" b="1"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 University, Pakistan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Lab Instructor</a:t>
                </a:r>
              </a:p>
            </p:txBody>
          </p:sp>
          <p:sp>
            <p:nvSpPr>
              <p:cNvPr id="27" name="Rectangle 26">
                <a:extLst>
                  <a:ext uri="{FF2B5EF4-FFF2-40B4-BE49-F238E27FC236}">
                    <a16:creationId xmlns:a16="http://schemas.microsoft.com/office/drawing/2014/main" id="{4D994C4C-3501-184A-C538-0D0D3B6695EF}"/>
                  </a:ext>
                </a:extLst>
              </p:cNvPr>
              <p:cNvSpPr/>
              <p:nvPr/>
            </p:nvSpPr>
            <p:spPr>
              <a:xfrm>
                <a:off x="3880313" y="3951493"/>
                <a:ext cx="1102734" cy="369332"/>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srgbClr val="55058B"/>
                    </a:solidFill>
                    <a:effectLst/>
                    <a:uLnTx/>
                    <a:uFillTx/>
                    <a:latin typeface="Roboto" panose="02000000000000000000" pitchFamily="2" charset="0"/>
                    <a:ea typeface="Roboto" panose="02000000000000000000" pitchFamily="2" charset="0"/>
                    <a:cs typeface="+mn-cs"/>
                  </a:rPr>
                  <a:t>2020</a:t>
                </a:r>
              </a:p>
            </p:txBody>
          </p:sp>
          <p:sp>
            <p:nvSpPr>
              <p:cNvPr id="34" name="Rectangle 33">
                <a:extLst>
                  <a:ext uri="{FF2B5EF4-FFF2-40B4-BE49-F238E27FC236}">
                    <a16:creationId xmlns:a16="http://schemas.microsoft.com/office/drawing/2014/main" id="{0F0B39F7-DA51-7104-D73F-9361BFE9DBE3}"/>
                  </a:ext>
                </a:extLst>
              </p:cNvPr>
              <p:cNvSpPr/>
              <p:nvPr/>
            </p:nvSpPr>
            <p:spPr>
              <a:xfrm>
                <a:off x="410191" y="3080667"/>
                <a:ext cx="2713039" cy="1235338"/>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ln w="0"/>
                    <a:solidFill>
                      <a:prstClr val="white"/>
                    </a:solidFill>
                    <a:latin typeface="Roboto" panose="02000000000000000000" pitchFamily="2" charset="0"/>
                    <a:ea typeface="Roboto" panose="02000000000000000000" pitchFamily="2" charset="0"/>
                  </a:rPr>
                  <a:t>Course 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uLnTx/>
                    <a:uFillTx/>
                    <a:latin typeface="Roboto" panose="02000000000000000000" pitchFamily="2" charset="0"/>
                    <a:ea typeface="Roboto" panose="02000000000000000000" pitchFamily="2" charset="0"/>
                    <a:cs typeface="+mn-cs"/>
                  </a:rPr>
                  <a:t>FAISAL ZEESHAN</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w="0"/>
                    <a:solidFill>
                      <a:prstClr val="white"/>
                    </a:solidFill>
                    <a:effectLst/>
                    <a:uLnTx/>
                    <a:uFillTx/>
                    <a:latin typeface="Segoe UI Light" panose="020B0502040204020203" pitchFamily="34" charset="0"/>
                    <a:ea typeface="Roboto" panose="02000000000000000000" pitchFamily="2" charset="0"/>
                    <a:cs typeface="Segoe UI Light" panose="020B0502040204020203" pitchFamily="34" charset="0"/>
                  </a:rPr>
                  <a:t>fz2335@nyu.edu</a:t>
                </a:r>
              </a:p>
            </p:txBody>
          </p:sp>
          <p:sp>
            <p:nvSpPr>
              <p:cNvPr id="36" name="Rectangle 35">
                <a:extLst>
                  <a:ext uri="{FF2B5EF4-FFF2-40B4-BE49-F238E27FC236}">
                    <a16:creationId xmlns:a16="http://schemas.microsoft.com/office/drawing/2014/main" id="{FFCDD22C-8C85-1BA6-E31E-22E763B47C9D}"/>
                  </a:ext>
                </a:extLst>
              </p:cNvPr>
              <p:cNvSpPr/>
              <p:nvPr/>
            </p:nvSpPr>
            <p:spPr>
              <a:xfrm>
                <a:off x="6020421" y="4575895"/>
                <a:ext cx="5178155" cy="615553"/>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Namal</a:t>
                </a:r>
                <a:r>
                  <a:rPr kumimoji="0" lang="en-US" sz="1800" b="1"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 Knowledge City, Pakistan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prstClr val="black">
                        <a:lumMod val="75000"/>
                        <a:lumOff val="25000"/>
                      </a:prstClr>
                    </a:solidFill>
                    <a:effectLst/>
                    <a:uLnTx/>
                    <a:uFillTx/>
                    <a:latin typeface="Roboto" panose="02000000000000000000" pitchFamily="2" charset="0"/>
                    <a:ea typeface="Roboto" panose="02000000000000000000" pitchFamily="2" charset="0"/>
                    <a:cs typeface="+mn-cs"/>
                  </a:rPr>
                  <a:t>Senior Software Developer</a:t>
                </a:r>
              </a:p>
            </p:txBody>
          </p:sp>
          <p:sp>
            <p:nvSpPr>
              <p:cNvPr id="37" name="Rectangle 36">
                <a:extLst>
                  <a:ext uri="{FF2B5EF4-FFF2-40B4-BE49-F238E27FC236}">
                    <a16:creationId xmlns:a16="http://schemas.microsoft.com/office/drawing/2014/main" id="{7EF13441-AFBB-0A9D-8FA4-889AB1370427}"/>
                  </a:ext>
                </a:extLst>
              </p:cNvPr>
              <p:cNvSpPr/>
              <p:nvPr/>
            </p:nvSpPr>
            <p:spPr>
              <a:xfrm>
                <a:off x="3880313" y="4729781"/>
                <a:ext cx="1102734" cy="369332"/>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srgbClr val="55058B"/>
                    </a:solidFill>
                    <a:effectLst/>
                    <a:uLnTx/>
                    <a:uFillTx/>
                    <a:latin typeface="Roboto" panose="02000000000000000000" pitchFamily="2" charset="0"/>
                    <a:ea typeface="Roboto" panose="02000000000000000000" pitchFamily="2" charset="0"/>
                    <a:cs typeface="+mn-cs"/>
                  </a:rPr>
                  <a:t>2017</a:t>
                </a:r>
              </a:p>
            </p:txBody>
          </p:sp>
          <p:pic>
            <p:nvPicPr>
              <p:cNvPr id="1040" name="Picture 16" descr="Namal Knowledge City">
                <a:extLst>
                  <a:ext uri="{FF2B5EF4-FFF2-40B4-BE49-F238E27FC236}">
                    <a16:creationId xmlns:a16="http://schemas.microsoft.com/office/drawing/2014/main" id="{387FD7ED-F687-B2E6-BB96-E1D1E26DFD6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92" r="65926" b="21864"/>
              <a:stretch/>
            </p:blipFill>
            <p:spPr bwMode="auto">
              <a:xfrm>
                <a:off x="5275839" y="4593061"/>
                <a:ext cx="718139" cy="581219"/>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9DB3C78A-0C9C-6286-7019-D6F55F1987CF}"/>
                  </a:ext>
                </a:extLst>
              </p:cNvPr>
              <p:cNvSpPr/>
              <p:nvPr/>
            </p:nvSpPr>
            <p:spPr>
              <a:xfrm>
                <a:off x="191911" y="4268634"/>
                <a:ext cx="3183467" cy="2339102"/>
              </a:xfrm>
              <a:prstGeom prst="rect">
                <a:avLst/>
              </a:prstGeom>
              <a:noFill/>
            </p:spPr>
            <p:txBody>
              <a:bodyPr wrap="square" lIns="91440" tIns="45720" rIns="91440" bIns="4572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w="0"/>
                    <a:solidFill>
                      <a:prstClr val="white"/>
                    </a:solidFill>
                    <a:effectLst/>
                    <a:uLnTx/>
                    <a:uFillTx/>
                    <a:latin typeface="Roboto" panose="02000000000000000000" pitchFamily="2" charset="0"/>
                    <a:ea typeface="Roboto" panose="02000000000000000000" pitchFamily="2" charset="0"/>
                    <a:cs typeface="+mn-cs"/>
                  </a:rPr>
                  <a:t>Office Hours</a:t>
                </a:r>
              </a:p>
              <a:p>
                <a:pPr marL="285750" marR="0" lvl="0" indent="-285750" algn="l" defTabSz="914400" rtl="0" eaLnBrk="1" fontAlgn="auto" latinLnBrk="0" hangingPunct="1">
                  <a:lnSpc>
                    <a:spcPct val="100000"/>
                  </a:lnSpc>
                  <a:spcBef>
                    <a:spcPts val="0"/>
                  </a:spcBef>
                  <a:spcAft>
                    <a:spcPts val="0"/>
                  </a:spcAft>
                  <a:buClr>
                    <a:prstClr val="white"/>
                  </a:buClr>
                  <a:buSzTx/>
                  <a:buFont typeface="System Font Regular"/>
                  <a:buChar char="●"/>
                  <a:tabLst/>
                  <a:defRPr/>
                </a:pPr>
                <a:r>
                  <a:rPr kumimoji="0" lang="en-US" sz="1600" b="0" i="0" u="none" strike="noStrike" kern="1200" cap="none" spc="0" normalizeH="0" baseline="0" noProof="0" dirty="0">
                    <a:ln w="0"/>
                    <a:solidFill>
                      <a:prstClr val="white"/>
                    </a:solidFill>
                    <a:effectLst/>
                    <a:uLnTx/>
                    <a:uFillTx/>
                    <a:latin typeface="Roboto" panose="02000000000000000000" pitchFamily="2" charset="0"/>
                    <a:ea typeface="Roboto" panose="02000000000000000000" pitchFamily="2" charset="0"/>
                    <a:cs typeface="Segoe UI Light" panose="020B0502040204020203" pitchFamily="34" charset="0"/>
                  </a:rPr>
                  <a:t>12:00 PM – 02:00 PM</a:t>
                </a:r>
              </a:p>
              <a:p>
                <a:pPr marL="285750" marR="0" lvl="0" indent="-285750" algn="l" defTabSz="914400" rtl="0" eaLnBrk="1" fontAlgn="auto" latinLnBrk="0" hangingPunct="1">
                  <a:lnSpc>
                    <a:spcPct val="100000"/>
                  </a:lnSpc>
                  <a:spcBef>
                    <a:spcPts val="0"/>
                  </a:spcBef>
                  <a:spcAft>
                    <a:spcPts val="0"/>
                  </a:spcAft>
                  <a:buClr>
                    <a:prstClr val="white"/>
                  </a:buClr>
                  <a:buSzTx/>
                  <a:buFont typeface="System Font Regular"/>
                  <a:buChar char="●"/>
                  <a:tabLst/>
                  <a:defRPr/>
                </a:pPr>
                <a:r>
                  <a:rPr kumimoji="0" lang="en-US" sz="1600" b="0" i="0" u="none" strike="noStrike" kern="1200" cap="none" spc="0" normalizeH="0" baseline="0" noProof="0" dirty="0">
                    <a:ln w="0"/>
                    <a:solidFill>
                      <a:prstClr val="white"/>
                    </a:solidFill>
                    <a:effectLst/>
                    <a:uLnTx/>
                    <a:uFillTx/>
                    <a:latin typeface="Roboto" panose="02000000000000000000" pitchFamily="2" charset="0"/>
                    <a:ea typeface="Roboto" panose="02000000000000000000" pitchFamily="2" charset="0"/>
                    <a:cs typeface="Segoe UI Light" panose="020B0502040204020203" pitchFamily="34" charset="0"/>
                  </a:rPr>
                  <a:t>Monday, Wednesday</a:t>
                </a:r>
              </a:p>
              <a:p>
                <a:pPr marL="285750" marR="0" lvl="0" indent="-285750" algn="l" defTabSz="914400" rtl="0" eaLnBrk="1" fontAlgn="auto" latinLnBrk="0" hangingPunct="1">
                  <a:lnSpc>
                    <a:spcPct val="100000"/>
                  </a:lnSpc>
                  <a:spcBef>
                    <a:spcPts val="0"/>
                  </a:spcBef>
                  <a:spcAft>
                    <a:spcPts val="0"/>
                  </a:spcAft>
                  <a:buClr>
                    <a:prstClr val="white"/>
                  </a:buClr>
                  <a:buSzTx/>
                  <a:buFont typeface="System Font Regular"/>
                  <a:buChar char="●"/>
                  <a:tabLst/>
                  <a:defRPr/>
                </a:pPr>
                <a:r>
                  <a:rPr kumimoji="0" lang="en-US" sz="1600" b="0" i="0" u="none" strike="noStrike" kern="1200" cap="none" spc="0" normalizeH="0" baseline="0" noProof="0" dirty="0">
                    <a:ln w="0"/>
                    <a:solidFill>
                      <a:prstClr val="white"/>
                    </a:solidFill>
                    <a:effectLst/>
                    <a:uLnTx/>
                    <a:uFillTx/>
                    <a:latin typeface="Roboto" panose="02000000000000000000" pitchFamily="2" charset="0"/>
                    <a:ea typeface="Roboto" panose="02000000000000000000" pitchFamily="2" charset="0"/>
                    <a:cs typeface="Segoe UI Light" panose="020B0502040204020203" pitchFamily="34" charset="0"/>
                  </a:rPr>
                  <a:t>Meeting Place: A2⎼1111</a:t>
                </a:r>
              </a:p>
              <a:p>
                <a:pPr marL="0" marR="0" lvl="0" indent="0" algn="l" defTabSz="914400" rtl="0" eaLnBrk="1" fontAlgn="auto" latinLnBrk="0" hangingPunct="1">
                  <a:lnSpc>
                    <a:spcPct val="200000"/>
                  </a:lnSpc>
                  <a:spcBef>
                    <a:spcPts val="0"/>
                  </a:spcBef>
                  <a:spcAft>
                    <a:spcPts val="0"/>
                  </a:spcAft>
                  <a:buClr>
                    <a:prstClr val="white"/>
                  </a:buClr>
                  <a:buSzTx/>
                  <a:buFontTx/>
                  <a:buNone/>
                  <a:tabLst/>
                  <a:defRPr/>
                </a:pPr>
                <a:r>
                  <a:rPr kumimoji="0" lang="en-US" sz="1800" b="1" i="0" u="none" strike="noStrike" kern="1200" cap="none" spc="0" normalizeH="0" baseline="0" noProof="0" dirty="0">
                    <a:ln w="0"/>
                    <a:solidFill>
                      <a:prstClr val="white"/>
                    </a:solidFill>
                    <a:effectLst/>
                    <a:uLnTx/>
                    <a:uFillTx/>
                    <a:latin typeface="Roboto" panose="02000000000000000000" pitchFamily="2" charset="0"/>
                    <a:ea typeface="Roboto" panose="02000000000000000000" pitchFamily="2" charset="0"/>
                    <a:cs typeface="Segoe UI Light" panose="020B0502040204020203" pitchFamily="34" charset="0"/>
                  </a:rPr>
                  <a:t>Booking via Calendly</a:t>
                </a:r>
              </a:p>
              <a:p>
                <a:pPr marL="285750" marR="0" lvl="0" indent="-285750" algn="l" defTabSz="914400" rtl="0" eaLnBrk="1" fontAlgn="auto" latinLnBrk="0" hangingPunct="1">
                  <a:lnSpc>
                    <a:spcPct val="100000"/>
                  </a:lnSpc>
                  <a:spcBef>
                    <a:spcPts val="0"/>
                  </a:spcBef>
                  <a:spcAft>
                    <a:spcPts val="0"/>
                  </a:spcAft>
                  <a:buClr>
                    <a:prstClr val="white"/>
                  </a:buClr>
                  <a:buSzTx/>
                  <a:buFont typeface="System Font Regular"/>
                  <a:buChar char="●"/>
                  <a:tabLst/>
                  <a:defRPr/>
                </a:pPr>
                <a:r>
                  <a:rPr kumimoji="0" lang="en-US" sz="1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hlinkClick r:id="rId8">
                      <a:extLst>
                        <a:ext uri="{A12FA001-AC4F-418D-AE19-62706E023703}">
                          <ahyp:hlinkClr xmlns:ahyp="http://schemas.microsoft.com/office/drawing/2018/hyperlinkcolor" val="tx"/>
                        </a:ext>
                      </a:extLst>
                    </a:hlinkClick>
                  </a:rPr>
                  <a:t>https://calendly.com/fz2335/office-hours</a:t>
                </a:r>
                <a:endParaRPr kumimoji="0" lang="en-US" sz="1600" b="0" i="0" u="none" strike="noStrike" kern="1200" cap="none" spc="0" normalizeH="0" baseline="0" noProof="0" dirty="0">
                  <a:ln w="0"/>
                  <a:solidFill>
                    <a:prstClr val="white"/>
                  </a:solidFill>
                  <a:effectLst/>
                  <a:uLnTx/>
                  <a:uFillTx/>
                  <a:latin typeface="Roboto" panose="02000000000000000000" pitchFamily="2" charset="0"/>
                  <a:ea typeface="Roboto" panose="02000000000000000000" pitchFamily="2" charset="0"/>
                  <a:cs typeface="Segoe UI Light" panose="020B0502040204020203" pitchFamily="34" charset="0"/>
                </a:endParaRPr>
              </a:p>
            </p:txBody>
          </p:sp>
          <p:sp>
            <p:nvSpPr>
              <p:cNvPr id="39" name="Rectangle 38">
                <a:extLst>
                  <a:ext uri="{FF2B5EF4-FFF2-40B4-BE49-F238E27FC236}">
                    <a16:creationId xmlns:a16="http://schemas.microsoft.com/office/drawing/2014/main" id="{9A890335-B3E2-27B4-E149-5449D77CC665}"/>
                  </a:ext>
                </a:extLst>
              </p:cNvPr>
              <p:cNvSpPr/>
              <p:nvPr/>
            </p:nvSpPr>
            <p:spPr>
              <a:xfrm>
                <a:off x="3880313" y="5400649"/>
                <a:ext cx="3378443" cy="461665"/>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55058B"/>
                    </a:solidFill>
                    <a:effectLst/>
                    <a:uLnTx/>
                    <a:uFillTx/>
                    <a:latin typeface="Roboto" panose="02000000000000000000" pitchFamily="2" charset="0"/>
                    <a:ea typeface="Roboto" panose="02000000000000000000" pitchFamily="2" charset="0"/>
                    <a:cs typeface="+mn-cs"/>
                  </a:rPr>
                  <a:t>RESPONSIBILITIES</a:t>
                </a:r>
              </a:p>
            </p:txBody>
          </p:sp>
          <p:sp>
            <p:nvSpPr>
              <p:cNvPr id="41" name="TextBox 40">
                <a:extLst>
                  <a:ext uri="{FF2B5EF4-FFF2-40B4-BE49-F238E27FC236}">
                    <a16:creationId xmlns:a16="http://schemas.microsoft.com/office/drawing/2014/main" id="{47F3A0B0-DBBB-3790-9866-FB4CE2527F5B}"/>
                  </a:ext>
                </a:extLst>
              </p:cNvPr>
              <p:cNvSpPr txBox="1"/>
              <p:nvPr/>
            </p:nvSpPr>
            <p:spPr>
              <a:xfrm>
                <a:off x="4338371" y="5795246"/>
                <a:ext cx="6829781" cy="789960"/>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
                    <a:srgbClr val="55058B"/>
                  </a:buClr>
                  <a:buSzTx/>
                  <a:buFont typeface="System Font Regular"/>
                  <a:buChar char="●"/>
                  <a:tabLst/>
                  <a:defRPr/>
                </a:pPr>
                <a:r>
                  <a:rPr kumimoji="0" lang="en-US" sz="16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Evaluating your course assignments and projects.</a:t>
                </a:r>
              </a:p>
              <a:p>
                <a:pPr marL="285750" marR="0" lvl="0" indent="-285750" algn="l" defTabSz="914400" rtl="0" eaLnBrk="1" fontAlgn="auto" latinLnBrk="0" hangingPunct="1">
                  <a:lnSpc>
                    <a:spcPct val="150000"/>
                  </a:lnSpc>
                  <a:spcBef>
                    <a:spcPts val="0"/>
                  </a:spcBef>
                  <a:spcAft>
                    <a:spcPts val="0"/>
                  </a:spcAft>
                  <a:buClr>
                    <a:srgbClr val="55058B"/>
                  </a:buClr>
                  <a:buSzTx/>
                  <a:buFont typeface="System Font Regular"/>
                  <a:buChar char="●"/>
                  <a:tabLst/>
                  <a:defRPr/>
                </a:pPr>
                <a:r>
                  <a:rPr kumimoji="0" lang="en-US" sz="16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Conducting weekly office hours to assist you with any questions.</a:t>
                </a:r>
              </a:p>
            </p:txBody>
          </p:sp>
        </p:grpSp>
      </p:grpSp>
    </p:spTree>
    <p:extLst>
      <p:ext uri="{BB962C8B-B14F-4D97-AF65-F5344CB8AC3E}">
        <p14:creationId xmlns:p14="http://schemas.microsoft.com/office/powerpoint/2010/main" val="838733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3729-209C-48A9-511A-FFB7DA148099}"/>
              </a:ext>
            </a:extLst>
          </p:cNvPr>
          <p:cNvSpPr>
            <a:spLocks noGrp="1"/>
          </p:cNvSpPr>
          <p:nvPr>
            <p:ph type="title"/>
          </p:nvPr>
        </p:nvSpPr>
        <p:spPr>
          <a:xfrm>
            <a:off x="6556100" y="1360493"/>
            <a:ext cx="4972511" cy="3106732"/>
          </a:xfrm>
        </p:spPr>
        <p:txBody>
          <a:bodyPr vert="horz" lIns="91440" tIns="45720" rIns="91440" bIns="45720" rtlCol="0" anchor="b">
            <a:normAutofit/>
          </a:bodyPr>
          <a:lstStyle/>
          <a:p>
            <a:pPr>
              <a:lnSpc>
                <a:spcPct val="80000"/>
              </a:lnSpc>
            </a:pPr>
            <a:r>
              <a:rPr lang="en-US" sz="6100">
                <a:blipFill dpi="0" rotWithShape="1">
                  <a:blip r:embed="rId2"/>
                  <a:srcRect/>
                  <a:tile tx="6350" ty="-127000" sx="65000" sy="64000" flip="none" algn="tl"/>
                </a:blipFill>
              </a:rPr>
              <a:t>What is software engineering?</a:t>
            </a:r>
          </a:p>
        </p:txBody>
      </p:sp>
      <p:sp>
        <p:nvSpPr>
          <p:cNvPr id="4" name="Slide Number Placeholder 3">
            <a:extLst>
              <a:ext uri="{FF2B5EF4-FFF2-40B4-BE49-F238E27FC236}">
                <a16:creationId xmlns:a16="http://schemas.microsoft.com/office/drawing/2014/main" id="{AA50ACED-4D05-7378-CEFF-D7BF0D64460C}"/>
              </a:ext>
            </a:extLst>
          </p:cNvPr>
          <p:cNvSpPr>
            <a:spLocks noGrp="1"/>
          </p:cNvSpPr>
          <p:nvPr>
            <p:ph type="sldNum" sz="quarter" idx="12"/>
          </p:nvPr>
        </p:nvSpPr>
        <p:spPr>
          <a:xfrm>
            <a:off x="10931677" y="6185135"/>
            <a:ext cx="1193868" cy="640080"/>
          </a:xfrm>
        </p:spPr>
        <p:txBody>
          <a:bodyPr vert="horz" lIns="91440" tIns="45720" rIns="91440" bIns="45720" rtlCol="0" anchor="ctr">
            <a:normAutofit/>
          </a:bodyPr>
          <a:lstStyle/>
          <a:p>
            <a:pPr algn="r">
              <a:spcAft>
                <a:spcPts val="600"/>
              </a:spcAft>
            </a:pPr>
            <a:fld id="{4FAB73BC-B049-4115-A692-8D63A059BFB8}" type="slidenum">
              <a:rPr lang="en-US" sz="2800" smtClean="0">
                <a:solidFill>
                  <a:schemeClr val="accent1"/>
                </a:solidFill>
              </a:rPr>
              <a:pPr algn="r">
                <a:spcAft>
                  <a:spcPts val="600"/>
                </a:spcAft>
              </a:pPr>
              <a:t>8</a:t>
            </a:fld>
            <a:endParaRPr lang="en-US" sz="2800" dirty="0">
              <a:solidFill>
                <a:schemeClr val="accent1"/>
              </a:solidFill>
            </a:endParaRPr>
          </a:p>
        </p:txBody>
      </p:sp>
      <p:pic>
        <p:nvPicPr>
          <p:cNvPr id="8" name="Graphic 7" descr="Work Item Bug">
            <a:extLst>
              <a:ext uri="{FF2B5EF4-FFF2-40B4-BE49-F238E27FC236}">
                <a16:creationId xmlns:a16="http://schemas.microsoft.com/office/drawing/2014/main" id="{DAB8C0EA-C972-3122-755C-D1E3E6CD0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388" y="1554207"/>
            <a:ext cx="3749586" cy="3749586"/>
          </a:xfrm>
          <a:prstGeom prst="rect">
            <a:avLst/>
          </a:prstGeom>
        </p:spPr>
      </p:pic>
    </p:spTree>
    <p:extLst>
      <p:ext uri="{BB962C8B-B14F-4D97-AF65-F5344CB8AC3E}">
        <p14:creationId xmlns:p14="http://schemas.microsoft.com/office/powerpoint/2010/main" val="351468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244C-3A00-73C9-B8EA-DD65447337F0}"/>
              </a:ext>
            </a:extLst>
          </p:cNvPr>
          <p:cNvSpPr>
            <a:spLocks noGrp="1"/>
          </p:cNvSpPr>
          <p:nvPr>
            <p:ph type="title"/>
          </p:nvPr>
        </p:nvSpPr>
        <p:spPr>
          <a:xfrm>
            <a:off x="6386284" y="484632"/>
            <a:ext cx="4741963" cy="1971964"/>
          </a:xfrm>
        </p:spPr>
        <p:txBody>
          <a:bodyPr>
            <a:normAutofit/>
          </a:bodyPr>
          <a:lstStyle/>
          <a:p>
            <a:r>
              <a:rPr lang="en-US" sz="4800" b="1" i="0">
                <a:effectLst/>
                <a:latin typeface="Söhne"/>
              </a:rPr>
              <a:t>Software as Blueprints</a:t>
            </a:r>
            <a:endParaRPr lang="en-US" sz="4800"/>
          </a:p>
        </p:txBody>
      </p:sp>
      <p:sp>
        <p:nvSpPr>
          <p:cNvPr id="3" name="Content Placeholder 2">
            <a:extLst>
              <a:ext uri="{FF2B5EF4-FFF2-40B4-BE49-F238E27FC236}">
                <a16:creationId xmlns:a16="http://schemas.microsoft.com/office/drawing/2014/main" id="{AA51B9E9-8D78-1E1E-C4C6-50A2510F8A26}"/>
              </a:ext>
            </a:extLst>
          </p:cNvPr>
          <p:cNvSpPr>
            <a:spLocks noGrp="1"/>
          </p:cNvSpPr>
          <p:nvPr>
            <p:ph idx="1"/>
          </p:nvPr>
        </p:nvSpPr>
        <p:spPr>
          <a:xfrm>
            <a:off x="6386286" y="2456596"/>
            <a:ext cx="4741962" cy="3715603"/>
          </a:xfrm>
        </p:spPr>
        <p:txBody>
          <a:bodyPr>
            <a:normAutofit/>
          </a:bodyPr>
          <a:lstStyle/>
          <a:p>
            <a:pPr algn="just"/>
            <a:r>
              <a:rPr lang="en-US" sz="2800" b="0" i="0" dirty="0">
                <a:effectLst/>
                <a:latin typeface="Söhne"/>
              </a:rPr>
              <a:t>Think of software as the blueprints that architects use to design a building.</a:t>
            </a:r>
          </a:p>
          <a:p>
            <a:pPr algn="just"/>
            <a:r>
              <a:rPr lang="en-US" sz="2800" b="0" i="0" dirty="0">
                <a:effectLst/>
                <a:latin typeface="Söhne"/>
              </a:rPr>
              <a:t> Just as blueprints ensure a building's stability, functionality, and aesthetics, software engineering does the same for our digital world.</a:t>
            </a:r>
            <a:endParaRPr lang="en-US" sz="2800" dirty="0"/>
          </a:p>
        </p:txBody>
      </p:sp>
      <p:sp>
        <p:nvSpPr>
          <p:cNvPr id="4" name="Slide Number Placeholder 3">
            <a:extLst>
              <a:ext uri="{FF2B5EF4-FFF2-40B4-BE49-F238E27FC236}">
                <a16:creationId xmlns:a16="http://schemas.microsoft.com/office/drawing/2014/main" id="{1BD1E0C0-BD03-1BD3-359C-0212B8646AAC}"/>
              </a:ext>
            </a:extLst>
          </p:cNvPr>
          <p:cNvSpPr>
            <a:spLocks noGrp="1"/>
          </p:cNvSpPr>
          <p:nvPr>
            <p:ph type="sldNum" sz="quarter" idx="12"/>
          </p:nvPr>
        </p:nvSpPr>
        <p:spPr>
          <a:xfrm>
            <a:off x="9138501" y="6373368"/>
            <a:ext cx="2743200" cy="365125"/>
          </a:xfrm>
        </p:spPr>
        <p:txBody>
          <a:bodyPr>
            <a:normAutofit/>
          </a:bodyPr>
          <a:lstStyle/>
          <a:p>
            <a:pPr>
              <a:spcAft>
                <a:spcPts val="600"/>
              </a:spcAft>
            </a:pPr>
            <a:fld id="{4FAB73BC-B049-4115-A692-8D63A059BFB8}" type="slidenum">
              <a:rPr lang="en-US" smtClean="0"/>
              <a:pPr>
                <a:spcAft>
                  <a:spcPts val="600"/>
                </a:spcAft>
              </a:pPr>
              <a:t>9</a:t>
            </a:fld>
            <a:endParaRPr lang="en-US" dirty="0"/>
          </a:p>
        </p:txBody>
      </p:sp>
      <p:pic>
        <p:nvPicPr>
          <p:cNvPr id="6" name="Picture 5" descr="Rolled blueprint designs">
            <a:extLst>
              <a:ext uri="{FF2B5EF4-FFF2-40B4-BE49-F238E27FC236}">
                <a16:creationId xmlns:a16="http://schemas.microsoft.com/office/drawing/2014/main" id="{9E4E3AB7-26C0-968C-4411-E27247FA9F27}"/>
              </a:ext>
            </a:extLst>
          </p:cNvPr>
          <p:cNvPicPr>
            <a:picLocks noChangeAspect="1"/>
          </p:cNvPicPr>
          <p:nvPr/>
        </p:nvPicPr>
        <p:blipFill rotWithShape="1">
          <a:blip r:embed="rId3"/>
          <a:srcRect l="43165" r="1" b="1"/>
          <a:stretch/>
        </p:blipFill>
        <p:spPr>
          <a:xfrm>
            <a:off x="823396" y="1454489"/>
            <a:ext cx="3573675" cy="4039946"/>
          </a:xfrm>
          <a:prstGeom prst="rect">
            <a:avLst/>
          </a:prstGeom>
        </p:spPr>
      </p:pic>
    </p:spTree>
    <p:extLst>
      <p:ext uri="{BB962C8B-B14F-4D97-AF65-F5344CB8AC3E}">
        <p14:creationId xmlns:p14="http://schemas.microsoft.com/office/powerpoint/2010/main" val="142201869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8275</TotalTime>
  <Words>2930</Words>
  <Application>Microsoft Macintosh PowerPoint</Application>
  <PresentationFormat>Widescreen</PresentationFormat>
  <Paragraphs>392</Paragraphs>
  <Slides>47</Slides>
  <Notes>17</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Aptos</vt:lpstr>
      <vt:lpstr>Arial</vt:lpstr>
      <vt:lpstr>Book Antiqua</vt:lpstr>
      <vt:lpstr>Calibri</vt:lpstr>
      <vt:lpstr>Calibri Light</vt:lpstr>
      <vt:lpstr>Courier New</vt:lpstr>
      <vt:lpstr>Roboto</vt:lpstr>
      <vt:lpstr>Segoe UI Light</vt:lpstr>
      <vt:lpstr>Söhne</vt:lpstr>
      <vt:lpstr>System Font Regular</vt:lpstr>
      <vt:lpstr>Wingdings</vt:lpstr>
      <vt:lpstr>Office 2013 - 2022 Theme</vt:lpstr>
      <vt:lpstr>Software Engineering CS-411, FALL 2025 </vt:lpstr>
      <vt:lpstr>Lecture Outlines</vt:lpstr>
      <vt:lpstr>Hello!</vt:lpstr>
      <vt:lpstr>Education</vt:lpstr>
      <vt:lpstr>Work Experience</vt:lpstr>
      <vt:lpstr>PowerPoint Presentation</vt:lpstr>
      <vt:lpstr>PowerPoint Presentation</vt:lpstr>
      <vt:lpstr>What is software engineering?</vt:lpstr>
      <vt:lpstr>Software as Blueprints</vt:lpstr>
      <vt:lpstr>Real-Life Scenario</vt:lpstr>
      <vt:lpstr>Unmasking Software Catastrophes</vt:lpstr>
      <vt:lpstr>London Ambulance System, 1992</vt:lpstr>
      <vt:lpstr>Mars Climate Orbiter</vt:lpstr>
      <vt:lpstr>Therac 25, Medical Linear Accelerator</vt:lpstr>
      <vt:lpstr>Target Credit Cards exposed  </vt:lpstr>
      <vt:lpstr>Boeing 737 Grounding</vt:lpstr>
      <vt:lpstr>So, what exactly is software engineering?   [One Definition]  </vt:lpstr>
      <vt:lpstr>So, what exactly is software engineering?   [Another Definition]  </vt:lpstr>
      <vt:lpstr>So, what exactly is software engineering?   [Yet Another Definition]  </vt:lpstr>
      <vt:lpstr>Meta ai – Imagining se:   Picasso style</vt:lpstr>
      <vt:lpstr>Meta ai – Imagining se: Picasso style</vt:lpstr>
      <vt:lpstr>In class Exercise</vt:lpstr>
      <vt:lpstr>REQUIREMENTS ENGINEERING</vt:lpstr>
      <vt:lpstr>Design</vt:lpstr>
      <vt:lpstr>Development</vt:lpstr>
      <vt:lpstr>Testing</vt:lpstr>
      <vt:lpstr>Deployment</vt:lpstr>
      <vt:lpstr>Challenges and considerations</vt:lpstr>
      <vt:lpstr>Other Issues to consider - collaboration</vt:lpstr>
      <vt:lpstr>Other Issues to consider-  User Experience (UX)</vt:lpstr>
      <vt:lpstr>Other Issues to consider- PROJECT MANAGEMENT</vt:lpstr>
      <vt:lpstr>Other Issues to consider-  SCALING AND FUTURE DEVELOPMENT</vt:lpstr>
      <vt:lpstr>SOUNDS EASY?</vt:lpstr>
      <vt:lpstr>Scale of Software Systems</vt:lpstr>
      <vt:lpstr>Software Engineering team</vt:lpstr>
      <vt:lpstr>Course description</vt:lpstr>
      <vt:lpstr>Course topics</vt:lpstr>
      <vt:lpstr>Course textbooks</vt:lpstr>
      <vt:lpstr>Assessment tasks</vt:lpstr>
      <vt:lpstr>Assignments and group project</vt:lpstr>
      <vt:lpstr>Academic Integrity</vt:lpstr>
      <vt:lpstr>Academic integrity Violations</vt:lpstr>
      <vt:lpstr>Attendance policy</vt:lpstr>
      <vt:lpstr>You must Subscribe in the course site’s Discussions</vt:lpstr>
      <vt:lpstr>Emails for notifications</vt:lpstr>
      <vt:lpstr>INTRODUCING COURSE PROJECT  (all info in project folder)</vt:lpstr>
      <vt:lpstr>Readings , Assignments, Project 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Computer Science CS-UH 1001, Spring 2018</dc:title>
  <dc:creator>Mai Oudah</dc:creator>
  <cp:lastModifiedBy>Kontothanassis, Leonidas</cp:lastModifiedBy>
  <cp:revision>366</cp:revision>
  <cp:lastPrinted>2019-01-29T11:38:48Z</cp:lastPrinted>
  <dcterms:created xsi:type="dcterms:W3CDTF">2019-01-29T04:54:51Z</dcterms:created>
  <dcterms:modified xsi:type="dcterms:W3CDTF">2025-06-03T14:44:54Z</dcterms:modified>
</cp:coreProperties>
</file>